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58" r:id="rId5"/>
    <p:sldId id="270" r:id="rId6"/>
    <p:sldId id="267" r:id="rId7"/>
    <p:sldId id="259" r:id="rId8"/>
    <p:sldId id="271" r:id="rId9"/>
    <p:sldId id="272" r:id="rId10"/>
    <p:sldId id="261" r:id="rId11"/>
    <p:sldId id="269" r:id="rId12"/>
    <p:sldId id="262" r:id="rId13"/>
    <p:sldId id="273" r:id="rId14"/>
    <p:sldId id="268" r:id="rId15"/>
    <p:sldId id="260" r:id="rId16"/>
    <p:sldId id="264" r:id="rId17"/>
    <p:sldId id="265" r:id="rId18"/>
    <p:sldId id="274" r:id="rId19"/>
    <p:sldId id="276" r:id="rId20"/>
    <p:sldId id="277" r:id="rId21"/>
    <p:sldId id="266"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1B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740" y="-6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BF6E29-1258-4735-9227-B2BC7F778693}" type="datetimeFigureOut">
              <a:rPr lang="en-US" smtClean="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AAD558-F0C4-43D2-A2CE-CE992B9C9634}" type="slidenum">
              <a:rPr lang="en-US" smtClean="0"/>
              <a:t>‹#›</a:t>
            </a:fld>
            <a:endParaRPr lang="en-US" dirty="0"/>
          </a:p>
        </p:txBody>
      </p:sp>
    </p:spTree>
    <p:extLst>
      <p:ext uri="{BB962C8B-B14F-4D97-AF65-F5344CB8AC3E}">
        <p14:creationId xmlns:p14="http://schemas.microsoft.com/office/powerpoint/2010/main" val="411882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F6E29-1258-4735-9227-B2BC7F778693}" type="datetimeFigureOut">
              <a:rPr lang="en-US" smtClean="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AAD558-F0C4-43D2-A2CE-CE992B9C9634}" type="slidenum">
              <a:rPr lang="en-US" smtClean="0"/>
              <a:t>‹#›</a:t>
            </a:fld>
            <a:endParaRPr lang="en-US" dirty="0"/>
          </a:p>
        </p:txBody>
      </p:sp>
    </p:spTree>
    <p:extLst>
      <p:ext uri="{BB962C8B-B14F-4D97-AF65-F5344CB8AC3E}">
        <p14:creationId xmlns:p14="http://schemas.microsoft.com/office/powerpoint/2010/main" val="3115519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F6E29-1258-4735-9227-B2BC7F778693}" type="datetimeFigureOut">
              <a:rPr lang="en-US" smtClean="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AAD558-F0C4-43D2-A2CE-CE992B9C9634}" type="slidenum">
              <a:rPr lang="en-US" smtClean="0"/>
              <a:t>‹#›</a:t>
            </a:fld>
            <a:endParaRPr lang="en-US" dirty="0"/>
          </a:p>
        </p:txBody>
      </p:sp>
    </p:spTree>
    <p:extLst>
      <p:ext uri="{BB962C8B-B14F-4D97-AF65-F5344CB8AC3E}">
        <p14:creationId xmlns:p14="http://schemas.microsoft.com/office/powerpoint/2010/main" val="1148107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F6E29-1258-4735-9227-B2BC7F778693}" type="datetimeFigureOut">
              <a:rPr lang="en-US" smtClean="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AAD558-F0C4-43D2-A2CE-CE992B9C9634}" type="slidenum">
              <a:rPr lang="en-US" smtClean="0"/>
              <a:t>‹#›</a:t>
            </a:fld>
            <a:endParaRPr lang="en-US" dirty="0"/>
          </a:p>
        </p:txBody>
      </p:sp>
    </p:spTree>
    <p:extLst>
      <p:ext uri="{BB962C8B-B14F-4D97-AF65-F5344CB8AC3E}">
        <p14:creationId xmlns:p14="http://schemas.microsoft.com/office/powerpoint/2010/main" val="2759785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BF6E29-1258-4735-9227-B2BC7F778693}" type="datetimeFigureOut">
              <a:rPr lang="en-US" smtClean="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AAD558-F0C4-43D2-A2CE-CE992B9C9634}" type="slidenum">
              <a:rPr lang="en-US" smtClean="0"/>
              <a:t>‹#›</a:t>
            </a:fld>
            <a:endParaRPr lang="en-US" dirty="0"/>
          </a:p>
        </p:txBody>
      </p:sp>
    </p:spTree>
    <p:extLst>
      <p:ext uri="{BB962C8B-B14F-4D97-AF65-F5344CB8AC3E}">
        <p14:creationId xmlns:p14="http://schemas.microsoft.com/office/powerpoint/2010/main" val="2999179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BF6E29-1258-4735-9227-B2BC7F778693}" type="datetimeFigureOut">
              <a:rPr lang="en-US" smtClean="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AAD558-F0C4-43D2-A2CE-CE992B9C9634}" type="slidenum">
              <a:rPr lang="en-US" smtClean="0"/>
              <a:t>‹#›</a:t>
            </a:fld>
            <a:endParaRPr lang="en-US" dirty="0"/>
          </a:p>
        </p:txBody>
      </p:sp>
    </p:spTree>
    <p:extLst>
      <p:ext uri="{BB962C8B-B14F-4D97-AF65-F5344CB8AC3E}">
        <p14:creationId xmlns:p14="http://schemas.microsoft.com/office/powerpoint/2010/main" val="4160475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BF6E29-1258-4735-9227-B2BC7F778693}" type="datetimeFigureOut">
              <a:rPr lang="en-US" smtClean="0"/>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7AAD558-F0C4-43D2-A2CE-CE992B9C9634}" type="slidenum">
              <a:rPr lang="en-US" smtClean="0"/>
              <a:t>‹#›</a:t>
            </a:fld>
            <a:endParaRPr lang="en-US" dirty="0"/>
          </a:p>
        </p:txBody>
      </p:sp>
    </p:spTree>
    <p:extLst>
      <p:ext uri="{BB962C8B-B14F-4D97-AF65-F5344CB8AC3E}">
        <p14:creationId xmlns:p14="http://schemas.microsoft.com/office/powerpoint/2010/main" val="4119756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BF6E29-1258-4735-9227-B2BC7F778693}" type="datetimeFigureOut">
              <a:rPr lang="en-US" smtClean="0"/>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7AAD558-F0C4-43D2-A2CE-CE992B9C9634}" type="slidenum">
              <a:rPr lang="en-US" smtClean="0"/>
              <a:t>‹#›</a:t>
            </a:fld>
            <a:endParaRPr lang="en-US" dirty="0"/>
          </a:p>
        </p:txBody>
      </p:sp>
    </p:spTree>
    <p:extLst>
      <p:ext uri="{BB962C8B-B14F-4D97-AF65-F5344CB8AC3E}">
        <p14:creationId xmlns:p14="http://schemas.microsoft.com/office/powerpoint/2010/main" val="2732855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F6E29-1258-4735-9227-B2BC7F778693}" type="datetimeFigureOut">
              <a:rPr lang="en-US" smtClean="0"/>
              <a:t>11/20/2019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7AAD558-F0C4-43D2-A2CE-CE992B9C9634}" type="slidenum">
              <a:rPr lang="en-US" smtClean="0"/>
              <a:t>‹#›</a:t>
            </a:fld>
            <a:endParaRPr lang="en-US" dirty="0"/>
          </a:p>
        </p:txBody>
      </p:sp>
    </p:spTree>
    <p:extLst>
      <p:ext uri="{BB962C8B-B14F-4D97-AF65-F5344CB8AC3E}">
        <p14:creationId xmlns:p14="http://schemas.microsoft.com/office/powerpoint/2010/main" val="759104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BF6E29-1258-4735-9227-B2BC7F778693}" type="datetimeFigureOut">
              <a:rPr lang="en-US" smtClean="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AAD558-F0C4-43D2-A2CE-CE992B9C9634}" type="slidenum">
              <a:rPr lang="en-US" smtClean="0"/>
              <a:t>‹#›</a:t>
            </a:fld>
            <a:endParaRPr lang="en-US" dirty="0"/>
          </a:p>
        </p:txBody>
      </p:sp>
    </p:spTree>
    <p:extLst>
      <p:ext uri="{BB962C8B-B14F-4D97-AF65-F5344CB8AC3E}">
        <p14:creationId xmlns:p14="http://schemas.microsoft.com/office/powerpoint/2010/main" val="28487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BF6E29-1258-4735-9227-B2BC7F778693}" type="datetimeFigureOut">
              <a:rPr lang="en-US" smtClean="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AAD558-F0C4-43D2-A2CE-CE992B9C9634}" type="slidenum">
              <a:rPr lang="en-US" smtClean="0"/>
              <a:t>‹#›</a:t>
            </a:fld>
            <a:endParaRPr lang="en-US" dirty="0"/>
          </a:p>
        </p:txBody>
      </p:sp>
    </p:spTree>
    <p:extLst>
      <p:ext uri="{BB962C8B-B14F-4D97-AF65-F5344CB8AC3E}">
        <p14:creationId xmlns:p14="http://schemas.microsoft.com/office/powerpoint/2010/main" val="441793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BF6E29-1258-4735-9227-B2BC7F778693}" type="datetimeFigureOut">
              <a:rPr lang="en-US" smtClean="0"/>
              <a:t>11/20/2019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AD558-F0C4-43D2-A2CE-CE992B9C9634}" type="slidenum">
              <a:rPr lang="en-US" smtClean="0"/>
              <a:t>‹#›</a:t>
            </a:fld>
            <a:endParaRPr lang="en-US" dirty="0"/>
          </a:p>
        </p:txBody>
      </p:sp>
    </p:spTree>
    <p:extLst>
      <p:ext uri="{BB962C8B-B14F-4D97-AF65-F5344CB8AC3E}">
        <p14:creationId xmlns:p14="http://schemas.microsoft.com/office/powerpoint/2010/main" val="1893172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
            <a:ext cx="6400800" cy="5943600"/>
          </a:xfrm>
        </p:spPr>
        <p:txBody>
          <a:bodyPr>
            <a:normAutofit fontScale="85000" lnSpcReduction="20000"/>
          </a:bodyPr>
          <a:lstStyle/>
          <a:p>
            <a:r>
              <a:rPr lang="en-US" b="1" dirty="0" smtClean="0">
                <a:solidFill>
                  <a:schemeClr val="tx1"/>
                </a:solidFill>
                <a:latin typeface="New Times Romans"/>
                <a:cs typeface="New Times Romans"/>
              </a:rPr>
              <a:t>The National Black </a:t>
            </a:r>
            <a:r>
              <a:rPr lang="en-US" b="1" dirty="0">
                <a:solidFill>
                  <a:schemeClr val="tx1"/>
                </a:solidFill>
                <a:latin typeface="New Times Romans"/>
                <a:cs typeface="New Times Romans"/>
              </a:rPr>
              <a:t>C</a:t>
            </a:r>
            <a:r>
              <a:rPr lang="en-US" b="1" dirty="0" smtClean="0">
                <a:solidFill>
                  <a:schemeClr val="tx1"/>
                </a:solidFill>
                <a:latin typeface="New Times Romans"/>
                <a:cs typeface="New Times Romans"/>
              </a:rPr>
              <a:t>hurch Initiative</a:t>
            </a:r>
          </a:p>
          <a:p>
            <a:endParaRPr lang="en-US" b="1" dirty="0" smtClean="0">
              <a:solidFill>
                <a:schemeClr val="tx1"/>
              </a:solidFill>
              <a:latin typeface="New Times Romans"/>
              <a:cs typeface="New Times Romans"/>
            </a:endParaRPr>
          </a:p>
          <a:p>
            <a:r>
              <a:rPr lang="en-US" b="1" dirty="0" smtClean="0">
                <a:solidFill>
                  <a:schemeClr val="tx1"/>
                </a:solidFill>
                <a:latin typeface="New Times Romans"/>
                <a:cs typeface="New Times Romans"/>
              </a:rPr>
              <a:t>The Church Emergency First Aid</a:t>
            </a:r>
          </a:p>
          <a:p>
            <a:r>
              <a:rPr lang="en-US" b="1" dirty="0" smtClean="0">
                <a:solidFill>
                  <a:schemeClr val="tx1"/>
                </a:solidFill>
                <a:latin typeface="New Times Romans"/>
                <a:cs typeface="New Times Romans"/>
              </a:rPr>
              <a:t>Program and Kit</a:t>
            </a:r>
          </a:p>
          <a:p>
            <a:r>
              <a:rPr lang="en-US" b="1" dirty="0" smtClean="0">
                <a:solidFill>
                  <a:schemeClr val="tx1"/>
                </a:solidFill>
                <a:latin typeface="New Times Romans"/>
                <a:cs typeface="New Times Romans"/>
              </a:rPr>
              <a:t>(CEFAPK)</a:t>
            </a:r>
          </a:p>
          <a:p>
            <a:endParaRPr lang="en-US" dirty="0" smtClean="0">
              <a:solidFill>
                <a:schemeClr val="tx1"/>
              </a:solidFill>
              <a:latin typeface="New Times Romans"/>
              <a:cs typeface="New Times Romans"/>
            </a:endParaRPr>
          </a:p>
          <a:p>
            <a:endParaRPr lang="en-US" dirty="0">
              <a:solidFill>
                <a:schemeClr val="tx1"/>
              </a:solidFill>
              <a:latin typeface="New Times Romans"/>
              <a:cs typeface="New Times Romans"/>
            </a:endParaRPr>
          </a:p>
          <a:p>
            <a:endParaRPr lang="en-US" dirty="0">
              <a:solidFill>
                <a:schemeClr val="tx1"/>
              </a:solidFill>
              <a:latin typeface="New Times Romans"/>
              <a:cs typeface="New Times Romans"/>
            </a:endParaRPr>
          </a:p>
          <a:p>
            <a:endParaRPr lang="en-US" b="1" i="1" dirty="0" smtClean="0">
              <a:solidFill>
                <a:schemeClr val="tx1"/>
              </a:solidFill>
              <a:latin typeface="New Times Romans"/>
              <a:cs typeface="New Times Romans"/>
            </a:endParaRPr>
          </a:p>
          <a:p>
            <a:endParaRPr lang="en-US" b="1" i="1" dirty="0">
              <a:solidFill>
                <a:schemeClr val="tx1"/>
              </a:solidFill>
              <a:latin typeface="New Times Romans"/>
              <a:cs typeface="New Times Romans"/>
            </a:endParaRPr>
          </a:p>
          <a:p>
            <a:endParaRPr lang="en-US" b="1" i="1" dirty="0" smtClean="0">
              <a:solidFill>
                <a:schemeClr val="tx1"/>
              </a:solidFill>
              <a:latin typeface="New Times Romans"/>
              <a:cs typeface="New Times Romans"/>
            </a:endParaRPr>
          </a:p>
          <a:p>
            <a:endParaRPr lang="en-US" b="1" i="1" dirty="0">
              <a:solidFill>
                <a:schemeClr val="tx1"/>
              </a:solidFill>
              <a:latin typeface="New Times Romans"/>
              <a:cs typeface="New Times Romans"/>
            </a:endParaRPr>
          </a:p>
          <a:p>
            <a:r>
              <a:rPr lang="en-US" b="1" i="1" dirty="0" smtClean="0">
                <a:solidFill>
                  <a:schemeClr val="tx1"/>
                </a:solidFill>
                <a:latin typeface="New Times Romans"/>
                <a:cs typeface="New Times Romans"/>
              </a:rPr>
              <a:t>Protecting All </a:t>
            </a:r>
          </a:p>
          <a:p>
            <a:r>
              <a:rPr lang="en-US" b="1" i="1" dirty="0" smtClean="0">
                <a:solidFill>
                  <a:schemeClr val="tx1"/>
                </a:solidFill>
                <a:latin typeface="New Times Romans"/>
                <a:cs typeface="New Times Romans"/>
              </a:rPr>
              <a:t>Faith-Based Communities</a:t>
            </a:r>
            <a:endParaRPr lang="en-US" b="1" i="1" dirty="0">
              <a:solidFill>
                <a:schemeClr val="tx1"/>
              </a:solidFill>
              <a:latin typeface="New Times Romans"/>
              <a:cs typeface="New Times Roman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2438400"/>
            <a:ext cx="2438400" cy="24384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6999" y="2743200"/>
            <a:ext cx="1828801" cy="1828801"/>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9000" y="2584704"/>
            <a:ext cx="2606040" cy="2139696"/>
          </a:xfrm>
          <a:prstGeom prst="rect">
            <a:avLst/>
          </a:prstGeom>
        </p:spPr>
      </p:pic>
    </p:spTree>
    <p:extLst>
      <p:ext uri="{BB962C8B-B14F-4D97-AF65-F5344CB8AC3E}">
        <p14:creationId xmlns:p14="http://schemas.microsoft.com/office/powerpoint/2010/main" val="2559959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nSpc>
                <a:spcPct val="115000"/>
              </a:lnSpc>
              <a:spcBef>
                <a:spcPts val="0"/>
              </a:spcBef>
              <a:spcAft>
                <a:spcPts val="1000"/>
              </a:spcAft>
            </a:pPr>
            <a:r>
              <a:rPr lang="en-US" sz="2800" b="1" i="1" dirty="0" smtClean="0">
                <a:latin typeface="New times roman"/>
                <a:ea typeface="Calibri"/>
                <a:cs typeface="New times roman"/>
              </a:rPr>
              <a:t/>
            </a:r>
            <a:br>
              <a:rPr lang="en-US" sz="2800" b="1" i="1" dirty="0" smtClean="0">
                <a:latin typeface="New times roman"/>
                <a:ea typeface="Calibri"/>
                <a:cs typeface="New times roman"/>
              </a:rPr>
            </a:br>
            <a:r>
              <a:rPr lang="en-US" sz="2800" b="1" i="1" dirty="0" smtClean="0">
                <a:latin typeface="New times roman"/>
                <a:ea typeface="Calibri"/>
                <a:cs typeface="New times roman"/>
              </a:rPr>
              <a:t>NBCI TRAINING AND PROTOCOLS FOR </a:t>
            </a:r>
            <a:br>
              <a:rPr lang="en-US" sz="2800" b="1" i="1" dirty="0" smtClean="0">
                <a:latin typeface="New times roman"/>
                <a:ea typeface="Calibri"/>
                <a:cs typeface="New times roman"/>
              </a:rPr>
            </a:br>
            <a:r>
              <a:rPr lang="en-US" sz="2800" b="1" i="1" dirty="0" smtClean="0">
                <a:latin typeface="New times roman"/>
                <a:ea typeface="Calibri"/>
                <a:cs typeface="New times roman"/>
              </a:rPr>
              <a:t>FAITH-BASED COMMUNITIES</a:t>
            </a:r>
            <a:r>
              <a:rPr lang="en-US" sz="2800" dirty="0">
                <a:latin typeface="New times roman"/>
                <a:ea typeface="Calibri"/>
                <a:cs typeface="New times roman"/>
              </a:rPr>
              <a:t/>
            </a:r>
            <a:br>
              <a:rPr lang="en-US" sz="2800" dirty="0">
                <a:latin typeface="New times roman"/>
                <a:ea typeface="Calibri"/>
                <a:cs typeface="New times roman"/>
              </a:rPr>
            </a:br>
            <a:endParaRPr lang="en-US" sz="2800" dirty="0">
              <a:latin typeface="New times roman"/>
              <a:cs typeface="New times roman"/>
            </a:endParaRPr>
          </a:p>
        </p:txBody>
      </p:sp>
      <p:sp>
        <p:nvSpPr>
          <p:cNvPr id="3" name="Content Placeholder 2"/>
          <p:cNvSpPr>
            <a:spLocks noGrp="1"/>
          </p:cNvSpPr>
          <p:nvPr>
            <p:ph idx="1"/>
          </p:nvPr>
        </p:nvSpPr>
        <p:spPr/>
        <p:txBody>
          <a:bodyPr>
            <a:normAutofit fontScale="55000" lnSpcReduction="20000"/>
          </a:bodyPr>
          <a:lstStyle/>
          <a:p>
            <a:pPr marL="0" marR="0" indent="0">
              <a:lnSpc>
                <a:spcPct val="115000"/>
              </a:lnSpc>
              <a:spcBef>
                <a:spcPts val="0"/>
              </a:spcBef>
              <a:spcAft>
                <a:spcPts val="1000"/>
              </a:spcAft>
              <a:buNone/>
            </a:pPr>
            <a:r>
              <a:rPr lang="en-US" b="1" dirty="0">
                <a:latin typeface="New times roman"/>
                <a:ea typeface="Calibri"/>
                <a:cs typeface="New times roman"/>
              </a:rPr>
              <a:t>Training </a:t>
            </a:r>
            <a:endParaRPr lang="en-US" sz="1400" dirty="0" smtClean="0">
              <a:latin typeface="New times roman"/>
              <a:ea typeface="Calibri"/>
              <a:cs typeface="New times roman"/>
            </a:endParaRPr>
          </a:p>
          <a:p>
            <a:pPr marL="0" marR="0" indent="0">
              <a:lnSpc>
                <a:spcPct val="115000"/>
              </a:lnSpc>
              <a:spcBef>
                <a:spcPts val="0"/>
              </a:spcBef>
              <a:spcAft>
                <a:spcPts val="1000"/>
              </a:spcAft>
              <a:buNone/>
            </a:pPr>
            <a:r>
              <a:rPr lang="en-US" dirty="0" smtClean="0">
                <a:latin typeface="New times roman"/>
                <a:ea typeface="Calibri"/>
                <a:cs typeface="New times roman"/>
              </a:rPr>
              <a:t>NBCI </a:t>
            </a:r>
            <a:r>
              <a:rPr lang="en-US" dirty="0">
                <a:latin typeface="New times roman"/>
                <a:ea typeface="Calibri"/>
                <a:cs typeface="New times roman"/>
              </a:rPr>
              <a:t>will provide a comprehensive training course on emergency f</a:t>
            </a:r>
            <a:r>
              <a:rPr lang="en-US" dirty="0" smtClean="0">
                <a:latin typeface="New times roman"/>
                <a:ea typeface="Calibri"/>
                <a:cs typeface="New times roman"/>
              </a:rPr>
              <a:t>irst-aid </a:t>
            </a:r>
            <a:r>
              <a:rPr lang="en-US" dirty="0">
                <a:latin typeface="New times roman"/>
                <a:ea typeface="Calibri"/>
                <a:cs typeface="New times roman"/>
              </a:rPr>
              <a:t>utilizing the latest and sophisticated techniques with the goal of preventing casualties as a result of a domestic terrorist </a:t>
            </a:r>
            <a:r>
              <a:rPr lang="en-US" dirty="0" smtClean="0">
                <a:latin typeface="New times roman"/>
                <a:ea typeface="Calibri"/>
                <a:cs typeface="New times roman"/>
              </a:rPr>
              <a:t>act and natural disasters.  </a:t>
            </a:r>
          </a:p>
          <a:p>
            <a:pPr marL="0" lvl="0" indent="0">
              <a:lnSpc>
                <a:spcPct val="115000"/>
              </a:lnSpc>
              <a:spcBef>
                <a:spcPts val="0"/>
              </a:spcBef>
              <a:spcAft>
                <a:spcPts val="1000"/>
              </a:spcAft>
              <a:buNone/>
            </a:pPr>
            <a:r>
              <a:rPr lang="en-US" b="1" dirty="0" smtClean="0">
                <a:latin typeface="New times roman"/>
                <a:ea typeface="Calibri"/>
                <a:cs typeface="New times roman"/>
              </a:rPr>
              <a:t>First </a:t>
            </a:r>
            <a:r>
              <a:rPr lang="en-US" b="1" dirty="0">
                <a:latin typeface="New times roman"/>
                <a:ea typeface="Calibri"/>
                <a:cs typeface="New times roman"/>
              </a:rPr>
              <a:t>A</a:t>
            </a:r>
            <a:r>
              <a:rPr lang="en-US" b="1" dirty="0" smtClean="0">
                <a:latin typeface="New times roman"/>
                <a:ea typeface="Calibri"/>
                <a:cs typeface="New times roman"/>
              </a:rPr>
              <a:t>ct</a:t>
            </a:r>
            <a:r>
              <a:rPr lang="en-US" dirty="0" smtClean="0">
                <a:latin typeface="New times roman"/>
                <a:ea typeface="Calibri"/>
                <a:cs typeface="New times roman"/>
              </a:rPr>
              <a:t>: NBCI will immediately notify and coordinate all emergency activities </a:t>
            </a:r>
            <a:r>
              <a:rPr lang="en-US" dirty="0">
                <a:latin typeface="New times roman"/>
                <a:ea typeface="Calibri"/>
                <a:cs typeface="New times roman"/>
              </a:rPr>
              <a:t>with law enforcement and the appropriate </a:t>
            </a:r>
            <a:r>
              <a:rPr lang="en-US" dirty="0" smtClean="0">
                <a:latin typeface="New times roman"/>
                <a:ea typeface="Calibri"/>
                <a:cs typeface="New times roman"/>
              </a:rPr>
              <a:t>homeland </a:t>
            </a:r>
            <a:r>
              <a:rPr lang="en-US" dirty="0">
                <a:latin typeface="New times roman"/>
                <a:ea typeface="Calibri"/>
                <a:cs typeface="New times roman"/>
              </a:rPr>
              <a:t>s</a:t>
            </a:r>
            <a:r>
              <a:rPr lang="en-US" dirty="0" smtClean="0">
                <a:latin typeface="New times roman"/>
                <a:ea typeface="Calibri"/>
                <a:cs typeface="New times roman"/>
              </a:rPr>
              <a:t>ecurity agencies.</a:t>
            </a:r>
            <a:endParaRPr lang="en-US" dirty="0">
              <a:latin typeface="New times roman"/>
              <a:ea typeface="Calibri"/>
              <a:cs typeface="New times roman"/>
            </a:endParaRPr>
          </a:p>
          <a:p>
            <a:pPr marL="0" marR="0" indent="0">
              <a:lnSpc>
                <a:spcPct val="115000"/>
              </a:lnSpc>
              <a:spcBef>
                <a:spcPts val="0"/>
              </a:spcBef>
              <a:spcAft>
                <a:spcPts val="1000"/>
              </a:spcAft>
              <a:buNone/>
            </a:pPr>
            <a:r>
              <a:rPr lang="en-US" dirty="0" smtClean="0">
                <a:latin typeface="New times roman"/>
                <a:ea typeface="Calibri"/>
                <a:cs typeface="New times roman"/>
              </a:rPr>
              <a:t>This </a:t>
            </a:r>
            <a:r>
              <a:rPr lang="en-US" dirty="0">
                <a:latin typeface="New times roman"/>
                <a:ea typeface="Calibri"/>
                <a:cs typeface="New times roman"/>
              </a:rPr>
              <a:t>course should consist of:</a:t>
            </a:r>
            <a:endParaRPr lang="en-US" sz="1400" dirty="0">
              <a:latin typeface="New times roman"/>
              <a:ea typeface="Calibri"/>
              <a:cs typeface="New times roman"/>
            </a:endParaRPr>
          </a:p>
          <a:p>
            <a:pPr lvl="0">
              <a:lnSpc>
                <a:spcPct val="115000"/>
              </a:lnSpc>
              <a:spcBef>
                <a:spcPts val="0"/>
              </a:spcBef>
              <a:buFont typeface="+mj-lt"/>
              <a:buAutoNum type="alphaLcPeriod"/>
            </a:pPr>
            <a:r>
              <a:rPr lang="en-US" dirty="0" smtClean="0">
                <a:latin typeface="New times roman"/>
                <a:ea typeface="Calibri"/>
                <a:cs typeface="New times roman"/>
              </a:rPr>
              <a:t>Applying first-aid </a:t>
            </a:r>
            <a:r>
              <a:rPr lang="en-US" dirty="0">
                <a:latin typeface="New times roman"/>
                <a:ea typeface="Calibri"/>
                <a:cs typeface="New times roman"/>
              </a:rPr>
              <a:t>to the injured</a:t>
            </a:r>
            <a:endParaRPr lang="en-US" sz="1400" dirty="0">
              <a:latin typeface="New times roman"/>
              <a:ea typeface="Calibri"/>
              <a:cs typeface="New times roman"/>
            </a:endParaRPr>
          </a:p>
          <a:p>
            <a:pPr lvl="0">
              <a:lnSpc>
                <a:spcPct val="115000"/>
              </a:lnSpc>
              <a:spcBef>
                <a:spcPts val="0"/>
              </a:spcBef>
              <a:buFont typeface="+mj-lt"/>
              <a:buAutoNum type="alphaLcPeriod"/>
            </a:pPr>
            <a:r>
              <a:rPr lang="en-US" dirty="0">
                <a:latin typeface="New times roman"/>
                <a:ea typeface="Calibri"/>
                <a:cs typeface="New times roman"/>
              </a:rPr>
              <a:t>Separating the serious from minor cases </a:t>
            </a:r>
            <a:endParaRPr lang="en-US" sz="1400" dirty="0">
              <a:latin typeface="New times roman"/>
              <a:ea typeface="Calibri"/>
              <a:cs typeface="New times roman"/>
            </a:endParaRPr>
          </a:p>
          <a:p>
            <a:pPr lvl="0">
              <a:lnSpc>
                <a:spcPct val="115000"/>
              </a:lnSpc>
              <a:spcBef>
                <a:spcPts val="0"/>
              </a:spcBef>
              <a:buFont typeface="+mj-lt"/>
              <a:buAutoNum type="alphaLcPeriod"/>
            </a:pPr>
            <a:r>
              <a:rPr lang="en-US" dirty="0" smtClean="0">
                <a:latin typeface="New times roman"/>
                <a:ea typeface="Calibri"/>
                <a:cs typeface="New times roman"/>
              </a:rPr>
              <a:t>STOPPING the </a:t>
            </a:r>
            <a:r>
              <a:rPr lang="en-US" dirty="0">
                <a:latin typeface="New times roman"/>
                <a:ea typeface="Calibri"/>
                <a:cs typeface="New times roman"/>
              </a:rPr>
              <a:t>bleeding  </a:t>
            </a:r>
            <a:endParaRPr lang="en-US" sz="1400" dirty="0">
              <a:latin typeface="New times roman"/>
              <a:ea typeface="Calibri"/>
              <a:cs typeface="New times roman"/>
            </a:endParaRPr>
          </a:p>
          <a:p>
            <a:pPr lvl="0">
              <a:lnSpc>
                <a:spcPct val="115000"/>
              </a:lnSpc>
              <a:spcBef>
                <a:spcPts val="0"/>
              </a:spcBef>
              <a:buFont typeface="+mj-lt"/>
              <a:buAutoNum type="alphaLcPeriod"/>
            </a:pPr>
            <a:r>
              <a:rPr lang="en-US" dirty="0">
                <a:latin typeface="New times roman"/>
                <a:ea typeface="Calibri"/>
                <a:cs typeface="New times roman"/>
              </a:rPr>
              <a:t>Comforting those who have been wounded </a:t>
            </a:r>
            <a:endParaRPr lang="en-US" sz="1400" dirty="0">
              <a:latin typeface="New times roman"/>
              <a:ea typeface="Calibri"/>
              <a:cs typeface="New times roman"/>
            </a:endParaRPr>
          </a:p>
          <a:p>
            <a:pPr lvl="0">
              <a:lnSpc>
                <a:spcPct val="115000"/>
              </a:lnSpc>
              <a:spcBef>
                <a:spcPts val="0"/>
              </a:spcBef>
              <a:spcAft>
                <a:spcPts val="1000"/>
              </a:spcAft>
              <a:buFont typeface="+mj-lt"/>
              <a:buAutoNum type="alphaLcPeriod"/>
            </a:pPr>
            <a:r>
              <a:rPr lang="en-US" dirty="0">
                <a:latin typeface="New times roman"/>
                <a:ea typeface="Calibri"/>
                <a:cs typeface="New times roman"/>
              </a:rPr>
              <a:t>Getting those who are </a:t>
            </a:r>
            <a:r>
              <a:rPr lang="en-US" dirty="0" smtClean="0">
                <a:latin typeface="New times roman"/>
                <a:ea typeface="Calibri"/>
                <a:cs typeface="New times roman"/>
              </a:rPr>
              <a:t>wounded, </a:t>
            </a:r>
            <a:r>
              <a:rPr lang="en-US" dirty="0">
                <a:latin typeface="New times roman"/>
                <a:ea typeface="Calibri"/>
                <a:cs typeface="New times roman"/>
              </a:rPr>
              <a:t>especially the most </a:t>
            </a:r>
            <a:r>
              <a:rPr lang="en-US" dirty="0" smtClean="0">
                <a:latin typeface="New times roman"/>
                <a:ea typeface="Calibri"/>
                <a:cs typeface="New times roman"/>
              </a:rPr>
              <a:t>serious cases, </a:t>
            </a:r>
            <a:r>
              <a:rPr lang="en-US" dirty="0">
                <a:latin typeface="New times roman"/>
                <a:ea typeface="Calibri"/>
                <a:cs typeface="New times roman"/>
              </a:rPr>
              <a:t>to an emergency care </a:t>
            </a:r>
            <a:r>
              <a:rPr lang="en-US" dirty="0" smtClean="0">
                <a:latin typeface="New times roman"/>
                <a:ea typeface="Calibri"/>
                <a:cs typeface="New times roman"/>
              </a:rPr>
              <a:t>facility within </a:t>
            </a:r>
            <a:r>
              <a:rPr lang="en-US" dirty="0">
                <a:latin typeface="New times roman"/>
                <a:ea typeface="Calibri"/>
                <a:cs typeface="New times roman"/>
              </a:rPr>
              <a:t>5 MINUTES</a:t>
            </a:r>
            <a:r>
              <a:rPr lang="en-US" dirty="0" smtClean="0">
                <a:latin typeface="New times roman"/>
                <a:ea typeface="Calibri"/>
                <a:cs typeface="New times roman"/>
              </a:rPr>
              <a:t>.</a:t>
            </a:r>
          </a:p>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3025" y="5486400"/>
            <a:ext cx="11461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088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latin typeface="New TIMES ROMAN"/>
                <a:cs typeface="New TIMES ROMAN"/>
              </a:rPr>
              <a:t>CONGREGANTS’ FIRST-AID RESPONDERS</a:t>
            </a:r>
            <a:endParaRPr lang="en-US" sz="2800" b="1" i="1" dirty="0">
              <a:latin typeface="New TIMES ROMAN"/>
              <a:cs typeface="New TIMES ROMAN"/>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New TIMES ROMAN"/>
                <a:cs typeface="New TIMES ROMAN"/>
              </a:rPr>
              <a:t>NBCI will train up 60</a:t>
            </a:r>
            <a:r>
              <a:rPr lang="en-US" dirty="0">
                <a:latin typeface="New TIMES ROMAN"/>
                <a:cs typeface="New TIMES ROMAN"/>
              </a:rPr>
              <a:t> </a:t>
            </a:r>
            <a:r>
              <a:rPr lang="en-US" dirty="0" smtClean="0">
                <a:latin typeface="New TIMES ROMAN"/>
                <a:cs typeface="New TIMES ROMAN"/>
              </a:rPr>
              <a:t>to150 congregants who will be equipped with first-aid emergency techniques to assist their fellow members in case of an emergency</a:t>
            </a:r>
          </a:p>
          <a:p>
            <a:r>
              <a:rPr lang="en-US" dirty="0" smtClean="0">
                <a:latin typeface="New TIMES ROMAN"/>
                <a:cs typeface="New TIMES ROMAN"/>
              </a:rPr>
              <a:t>The rationale for such large training courses is to make sure that there is a minimum of 10 to 35 persons who are trained in emergency first-aid at the church at all times</a:t>
            </a:r>
          </a:p>
          <a:p>
            <a:r>
              <a:rPr lang="en-US" dirty="0" smtClean="0">
                <a:latin typeface="New TIMES ROMAN"/>
                <a:cs typeface="New TIMES ROMAN"/>
              </a:rPr>
              <a:t>We will designate Captains who will implement the emergency First-Aid protocols within 5 minutes depending upon the nature of the emergency </a:t>
            </a:r>
            <a:endParaRPr lang="en-US" dirty="0">
              <a:latin typeface="New TIMES ROMAN"/>
              <a:cs typeface="New TIMES ROMAN"/>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9225" y="5565775"/>
            <a:ext cx="11461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7991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848600" cy="5791200"/>
          </a:xfrm>
        </p:spPr>
        <p:txBody>
          <a:bodyPr>
            <a:normAutofit fontScale="62500" lnSpcReduction="20000"/>
          </a:bodyPr>
          <a:lstStyle/>
          <a:p>
            <a:pPr marL="0" marR="0" indent="0">
              <a:lnSpc>
                <a:spcPct val="115000"/>
              </a:lnSpc>
              <a:spcBef>
                <a:spcPts val="0"/>
              </a:spcBef>
              <a:spcAft>
                <a:spcPts val="1000"/>
              </a:spcAft>
              <a:buNone/>
            </a:pPr>
            <a:r>
              <a:rPr lang="en-US" sz="3900" b="1" dirty="0">
                <a:latin typeface="New times romans"/>
                <a:ea typeface="Calibri"/>
                <a:cs typeface="New times romans"/>
              </a:rPr>
              <a:t>Equipment:</a:t>
            </a:r>
            <a:endParaRPr lang="en-US" sz="3900" dirty="0">
              <a:latin typeface="New times romans"/>
              <a:ea typeface="Calibri"/>
              <a:cs typeface="New times romans"/>
            </a:endParaRPr>
          </a:p>
          <a:p>
            <a:pPr marL="0" marR="0" indent="0">
              <a:lnSpc>
                <a:spcPct val="115000"/>
              </a:lnSpc>
              <a:spcBef>
                <a:spcPts val="0"/>
              </a:spcBef>
              <a:spcAft>
                <a:spcPts val="1000"/>
              </a:spcAft>
              <a:buNone/>
            </a:pPr>
            <a:r>
              <a:rPr lang="en-US" sz="3900" dirty="0">
                <a:latin typeface="New times romans"/>
                <a:ea typeface="Calibri"/>
                <a:cs typeface="New times romans"/>
              </a:rPr>
              <a:t>Providing each congregation with appropriate </a:t>
            </a:r>
            <a:r>
              <a:rPr lang="en-US" sz="3900" dirty="0" smtClean="0">
                <a:latin typeface="New times romans"/>
                <a:ea typeface="Calibri"/>
                <a:cs typeface="New times romans"/>
              </a:rPr>
              <a:t>First-Aid Supply </a:t>
            </a:r>
            <a:r>
              <a:rPr lang="en-US" sz="3900" dirty="0">
                <a:latin typeface="New times romans"/>
                <a:ea typeface="Calibri"/>
                <a:cs typeface="New times romans"/>
              </a:rPr>
              <a:t>K</a:t>
            </a:r>
            <a:r>
              <a:rPr lang="en-US" sz="3900" dirty="0" smtClean="0">
                <a:latin typeface="New times romans"/>
                <a:ea typeface="Calibri"/>
                <a:cs typeface="New times romans"/>
              </a:rPr>
              <a:t>its based </a:t>
            </a:r>
            <a:r>
              <a:rPr lang="en-US" sz="3900" dirty="0">
                <a:latin typeface="New times romans"/>
                <a:ea typeface="Calibri"/>
                <a:cs typeface="New times romans"/>
              </a:rPr>
              <a:t>upon the size of the congregation, the context </a:t>
            </a:r>
            <a:r>
              <a:rPr lang="en-US" sz="3900" dirty="0" smtClean="0">
                <a:latin typeface="New times romans"/>
                <a:ea typeface="Calibri"/>
                <a:cs typeface="New times romans"/>
              </a:rPr>
              <a:t>of its location and demographics.</a:t>
            </a:r>
            <a:endParaRPr lang="en-US" sz="3900" dirty="0">
              <a:latin typeface="New times romans"/>
              <a:ea typeface="Calibri"/>
              <a:cs typeface="New times romans"/>
            </a:endParaRPr>
          </a:p>
          <a:p>
            <a:pPr marL="0" marR="0" indent="0">
              <a:lnSpc>
                <a:spcPct val="115000"/>
              </a:lnSpc>
              <a:spcBef>
                <a:spcPts val="0"/>
              </a:spcBef>
              <a:spcAft>
                <a:spcPts val="1000"/>
              </a:spcAft>
              <a:buNone/>
            </a:pPr>
            <a:endParaRPr lang="en-US" sz="3900" dirty="0">
              <a:latin typeface="New times romans"/>
              <a:ea typeface="Calibri"/>
              <a:cs typeface="New times romans"/>
            </a:endParaRPr>
          </a:p>
          <a:p>
            <a:pPr marL="0" marR="0" indent="0">
              <a:lnSpc>
                <a:spcPct val="115000"/>
              </a:lnSpc>
              <a:spcBef>
                <a:spcPts val="0"/>
              </a:spcBef>
              <a:spcAft>
                <a:spcPts val="1000"/>
              </a:spcAft>
              <a:buNone/>
            </a:pPr>
            <a:r>
              <a:rPr lang="en-US" sz="3900" b="1" dirty="0" smtClean="0">
                <a:latin typeface="New times romans"/>
                <a:ea typeface="Calibri"/>
                <a:cs typeface="New times romans"/>
              </a:rPr>
              <a:t>NBCI Will Provide Three Levels of </a:t>
            </a:r>
            <a:r>
              <a:rPr lang="en-US" sz="3900" b="1" dirty="0">
                <a:latin typeface="New times romans"/>
                <a:ea typeface="Calibri"/>
                <a:cs typeface="New times romans"/>
              </a:rPr>
              <a:t>Emergency LIFE SAVING First-Aid </a:t>
            </a:r>
            <a:r>
              <a:rPr lang="en-US" sz="3900" b="1" dirty="0" smtClean="0">
                <a:latin typeface="New times romans"/>
                <a:ea typeface="Calibri"/>
                <a:cs typeface="New times romans"/>
              </a:rPr>
              <a:t>Equipment.</a:t>
            </a:r>
            <a:endParaRPr lang="en-US" sz="3900" dirty="0">
              <a:latin typeface="New times romans"/>
              <a:ea typeface="Calibri"/>
              <a:cs typeface="New times romans"/>
            </a:endParaRPr>
          </a:p>
          <a:p>
            <a:pPr lvl="0">
              <a:lnSpc>
                <a:spcPct val="115000"/>
              </a:lnSpc>
              <a:spcBef>
                <a:spcPts val="0"/>
              </a:spcBef>
              <a:spcAft>
                <a:spcPts val="1000"/>
              </a:spcAft>
              <a:buFont typeface="+mj-lt"/>
              <a:buAutoNum type="romanUcPeriod"/>
            </a:pPr>
            <a:r>
              <a:rPr lang="en-US" sz="3900" dirty="0">
                <a:latin typeface="New times romans"/>
                <a:ea typeface="Calibri"/>
                <a:cs typeface="New times romans"/>
              </a:rPr>
              <a:t> Standard for congregations </a:t>
            </a:r>
            <a:r>
              <a:rPr lang="en-US" sz="3900" dirty="0" smtClean="0">
                <a:latin typeface="New times romans"/>
                <a:ea typeface="Calibri"/>
                <a:cs typeface="New times romans"/>
              </a:rPr>
              <a:t>0-500</a:t>
            </a:r>
          </a:p>
          <a:p>
            <a:pPr lvl="0">
              <a:lnSpc>
                <a:spcPct val="115000"/>
              </a:lnSpc>
              <a:spcBef>
                <a:spcPts val="0"/>
              </a:spcBef>
              <a:spcAft>
                <a:spcPts val="1000"/>
              </a:spcAft>
              <a:buFont typeface="+mj-lt"/>
              <a:buAutoNum type="romanUcPeriod"/>
            </a:pPr>
            <a:endParaRPr lang="en-US" sz="3900" dirty="0" smtClean="0">
              <a:latin typeface="New times romans"/>
              <a:ea typeface="Calibri"/>
              <a:cs typeface="New times romans"/>
            </a:endParaRPr>
          </a:p>
          <a:p>
            <a:pPr lvl="0">
              <a:lnSpc>
                <a:spcPct val="115000"/>
              </a:lnSpc>
              <a:spcBef>
                <a:spcPts val="0"/>
              </a:spcBef>
              <a:spcAft>
                <a:spcPts val="1000"/>
              </a:spcAft>
              <a:buFont typeface="+mj-lt"/>
              <a:buAutoNum type="romanUcPeriod"/>
            </a:pPr>
            <a:r>
              <a:rPr lang="en-US" sz="3900" dirty="0" smtClean="0">
                <a:latin typeface="New times romans"/>
                <a:ea typeface="Calibri"/>
                <a:cs typeface="New times romans"/>
              </a:rPr>
              <a:t>Deluxe </a:t>
            </a:r>
            <a:r>
              <a:rPr lang="en-US" sz="3900" dirty="0">
                <a:latin typeface="New times romans"/>
                <a:ea typeface="Calibri"/>
                <a:cs typeface="New times romans"/>
              </a:rPr>
              <a:t>for congregations </a:t>
            </a:r>
            <a:r>
              <a:rPr lang="en-US" sz="3900" dirty="0" smtClean="0">
                <a:latin typeface="New times romans"/>
                <a:ea typeface="Calibri"/>
                <a:cs typeface="New times romans"/>
              </a:rPr>
              <a:t>500-4,000</a:t>
            </a:r>
          </a:p>
          <a:p>
            <a:pPr lvl="0">
              <a:lnSpc>
                <a:spcPct val="115000"/>
              </a:lnSpc>
              <a:spcBef>
                <a:spcPts val="0"/>
              </a:spcBef>
              <a:spcAft>
                <a:spcPts val="1000"/>
              </a:spcAft>
              <a:buFont typeface="+mj-lt"/>
              <a:buAutoNum type="romanUcPeriod"/>
            </a:pPr>
            <a:endParaRPr lang="en-US" sz="3900" dirty="0" smtClean="0">
              <a:latin typeface="New times romans"/>
              <a:ea typeface="Calibri"/>
              <a:cs typeface="New times romans"/>
            </a:endParaRPr>
          </a:p>
          <a:p>
            <a:pPr lvl="0">
              <a:lnSpc>
                <a:spcPct val="115000"/>
              </a:lnSpc>
              <a:spcBef>
                <a:spcPts val="0"/>
              </a:spcBef>
              <a:spcAft>
                <a:spcPts val="1000"/>
              </a:spcAft>
              <a:buFont typeface="+mj-lt"/>
              <a:buAutoNum type="romanUcPeriod"/>
            </a:pPr>
            <a:r>
              <a:rPr lang="en-US" sz="3900" dirty="0" smtClean="0">
                <a:latin typeface="New times romans"/>
                <a:ea typeface="Calibri"/>
                <a:cs typeface="New times romans"/>
              </a:rPr>
              <a:t> Advanced </a:t>
            </a:r>
            <a:r>
              <a:rPr lang="en-US" sz="3900" dirty="0">
                <a:latin typeface="New times romans"/>
                <a:ea typeface="Calibri"/>
                <a:cs typeface="New times romans"/>
              </a:rPr>
              <a:t>for congregations 5,000 and above</a:t>
            </a:r>
          </a:p>
          <a:p>
            <a:pPr marL="0" marR="0" indent="0">
              <a:lnSpc>
                <a:spcPct val="115000"/>
              </a:lnSpc>
              <a:spcBef>
                <a:spcPts val="0"/>
              </a:spcBef>
              <a:spcAft>
                <a:spcPts val="1000"/>
              </a:spcAft>
              <a:buNone/>
            </a:pPr>
            <a:r>
              <a:rPr lang="en-US" sz="1400" dirty="0">
                <a:ea typeface="Calibri"/>
                <a:cs typeface="Arial"/>
              </a:rPr>
              <a:t> </a:t>
            </a:r>
          </a:p>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3025" y="5486400"/>
            <a:ext cx="11461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1049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3600" b="1" dirty="0" smtClean="0"/>
              <a:t>ELEMENTS OF THE SUPER FIRST-AID KIT</a:t>
            </a:r>
            <a:endParaRPr lang="en-US" sz="3600" b="1" dirty="0"/>
          </a:p>
        </p:txBody>
      </p:sp>
      <p:sp>
        <p:nvSpPr>
          <p:cNvPr id="3" name="Content Placeholder 2"/>
          <p:cNvSpPr>
            <a:spLocks noGrp="1"/>
          </p:cNvSpPr>
          <p:nvPr>
            <p:ph idx="1"/>
          </p:nvPr>
        </p:nvSpPr>
        <p:spPr>
          <a:xfrm>
            <a:off x="457200" y="1066800"/>
            <a:ext cx="4267200" cy="4724400"/>
          </a:xfrm>
        </p:spPr>
        <p:txBody>
          <a:bodyPr>
            <a:normAutofit fontScale="25000" lnSpcReduction="20000"/>
          </a:bodyPr>
          <a:lstStyle/>
          <a:p>
            <a:pPr marL="0" indent="0">
              <a:buNone/>
            </a:pPr>
            <a:r>
              <a:rPr lang="en-US" sz="5600" b="1" i="1" u="sng" dirty="0"/>
              <a:t>LIST OF ITEMS NECESSARY </a:t>
            </a:r>
            <a:r>
              <a:rPr lang="en-US" sz="5600" b="1" i="1" u="sng" dirty="0" smtClean="0"/>
              <a:t>FOR EMERGENCY CRISIS IN FAITH-BASED COMMUNITIES</a:t>
            </a:r>
          </a:p>
          <a:p>
            <a:r>
              <a:rPr lang="en-US" sz="5600" b="1" i="1" dirty="0" smtClean="0"/>
              <a:t> Extra Supply (water, food stuff, </a:t>
            </a:r>
            <a:r>
              <a:rPr lang="en-US" sz="5600" b="1" i="1" dirty="0" smtClean="0"/>
              <a:t>blankets, cots </a:t>
            </a:r>
            <a:r>
              <a:rPr lang="en-US" sz="5600" b="1" i="1" dirty="0" smtClean="0"/>
              <a:t>and baby supplies)</a:t>
            </a:r>
            <a:endParaRPr lang="en-US" sz="4300" dirty="0"/>
          </a:p>
          <a:p>
            <a:r>
              <a:rPr lang="en-US" sz="5600" dirty="0" smtClean="0"/>
              <a:t>Heart Defibrillator (continuous certification)</a:t>
            </a:r>
          </a:p>
          <a:p>
            <a:r>
              <a:rPr lang="en-US" sz="5600" dirty="0" smtClean="0"/>
              <a:t>2 </a:t>
            </a:r>
            <a:r>
              <a:rPr lang="en-US" sz="5600" dirty="0"/>
              <a:t>Stretchers</a:t>
            </a:r>
          </a:p>
          <a:p>
            <a:r>
              <a:rPr lang="en-US" sz="5600" dirty="0"/>
              <a:t>First Stretcher is used to remove a victim from the second or third floor to the first floor.  The other stretcher is used for transport.</a:t>
            </a:r>
          </a:p>
          <a:p>
            <a:r>
              <a:rPr lang="en-US" sz="5600" dirty="0"/>
              <a:t>2 Industrial size First Aid Kits</a:t>
            </a:r>
          </a:p>
          <a:p>
            <a:r>
              <a:rPr lang="en-US" sz="5600" dirty="0"/>
              <a:t>Super First Aid Kit for 50 to 100 people consisting to but not limited to:</a:t>
            </a:r>
          </a:p>
          <a:p>
            <a:r>
              <a:rPr lang="en-US" sz="5600" dirty="0"/>
              <a:t>Bandages for large medium and small wounds</a:t>
            </a:r>
          </a:p>
          <a:p>
            <a:r>
              <a:rPr lang="en-US" sz="5600" dirty="0"/>
              <a:t>Fabric Bandages</a:t>
            </a:r>
          </a:p>
          <a:p>
            <a:r>
              <a:rPr lang="en-US" sz="5600" dirty="0"/>
              <a:t>Knuckle Bandage</a:t>
            </a:r>
          </a:p>
          <a:p>
            <a:r>
              <a:rPr lang="en-US" sz="5600" dirty="0"/>
              <a:t>50-150 turner kits to stop bleeding</a:t>
            </a:r>
          </a:p>
          <a:p>
            <a:r>
              <a:rPr lang="en-US" sz="5600" dirty="0"/>
              <a:t>25-50 eye patches</a:t>
            </a:r>
          </a:p>
          <a:p>
            <a:r>
              <a:rPr lang="en-US" sz="5600" dirty="0"/>
              <a:t>Poison control kit</a:t>
            </a:r>
          </a:p>
          <a:p>
            <a:r>
              <a:rPr lang="en-US" sz="5600" dirty="0"/>
              <a:t>Splinters for broken and sprained limbs</a:t>
            </a:r>
          </a:p>
          <a:p>
            <a:r>
              <a:rPr lang="en-US" sz="5600" dirty="0"/>
              <a:t>25 – 50 scissors </a:t>
            </a:r>
          </a:p>
          <a:p>
            <a:r>
              <a:rPr lang="en-US" sz="5600" dirty="0"/>
              <a:t>First Aid Tape (All width and lengths)</a:t>
            </a:r>
          </a:p>
          <a:p>
            <a:r>
              <a:rPr lang="en-US" sz="5600" dirty="0"/>
              <a:t>10 pairs of crutches</a:t>
            </a:r>
          </a:p>
          <a:p>
            <a:r>
              <a:rPr lang="en-US" sz="5600" dirty="0"/>
              <a:t>2 Wheel chairs</a:t>
            </a:r>
          </a:p>
          <a:p>
            <a:r>
              <a:rPr lang="en-US" sz="5600" dirty="0"/>
              <a:t>A Defibrillator</a:t>
            </a:r>
          </a:p>
          <a:p>
            <a:r>
              <a:rPr lang="en-US" sz="5600" dirty="0"/>
              <a:t>A Tongue Depressor</a:t>
            </a:r>
          </a:p>
          <a:p>
            <a:r>
              <a:rPr lang="en-US" sz="5600" dirty="0"/>
              <a:t>10 </a:t>
            </a:r>
            <a:r>
              <a:rPr lang="en-US" sz="5600" dirty="0" err="1"/>
              <a:t>EpiPen</a:t>
            </a:r>
            <a:r>
              <a:rPr lang="en-US" sz="5600" dirty="0"/>
              <a:t> injections to control allergies</a:t>
            </a:r>
          </a:p>
          <a:p>
            <a:r>
              <a:rPr lang="en-US" sz="5600" dirty="0"/>
              <a:t>Cotton Balls</a:t>
            </a:r>
          </a:p>
          <a:p>
            <a:r>
              <a:rPr lang="en-US" sz="5600" dirty="0"/>
              <a:t>Iodine</a:t>
            </a:r>
          </a:p>
          <a:p>
            <a:endParaRPr lang="en-US" dirty="0"/>
          </a:p>
        </p:txBody>
      </p:sp>
      <p:sp>
        <p:nvSpPr>
          <p:cNvPr id="5" name="TextBox 4"/>
          <p:cNvSpPr txBox="1"/>
          <p:nvPr/>
        </p:nvSpPr>
        <p:spPr>
          <a:xfrm>
            <a:off x="5334000" y="1600200"/>
            <a:ext cx="3505200" cy="5539978"/>
          </a:xfrm>
          <a:prstGeom prst="rect">
            <a:avLst/>
          </a:prstGeom>
          <a:noFill/>
        </p:spPr>
        <p:txBody>
          <a:bodyPr wrap="square" rtlCol="0">
            <a:spAutoFit/>
          </a:bodyPr>
          <a:lstStyle/>
          <a:p>
            <a:pPr marL="285750" indent="-285750">
              <a:buFont typeface="Arial" panose="020B0604020202020204" pitchFamily="34" charset="0"/>
              <a:buChar char="•"/>
            </a:pPr>
            <a:r>
              <a:rPr lang="en-US" sz="1400" dirty="0"/>
              <a:t>Pallet of Water</a:t>
            </a:r>
          </a:p>
          <a:p>
            <a:pPr marL="285750" indent="-285750">
              <a:buFont typeface="Arial" panose="020B0604020202020204" pitchFamily="34" charset="0"/>
              <a:buChar char="•"/>
            </a:pPr>
            <a:r>
              <a:rPr lang="en-US" sz="1400" dirty="0"/>
              <a:t>30 - 50 Silver Blankets</a:t>
            </a:r>
          </a:p>
          <a:p>
            <a:pPr marL="285750" indent="-285750">
              <a:buFont typeface="Arial" panose="020B0604020202020204" pitchFamily="34" charset="0"/>
              <a:buChar char="•"/>
            </a:pPr>
            <a:r>
              <a:rPr lang="en-US" sz="1400" dirty="0"/>
              <a:t>Alcohol Swabs (3 cases)</a:t>
            </a:r>
          </a:p>
          <a:p>
            <a:pPr marL="285750" indent="-285750">
              <a:buFont typeface="Arial" panose="020B0604020202020204" pitchFamily="34" charset="0"/>
              <a:buChar char="•"/>
            </a:pPr>
            <a:r>
              <a:rPr lang="en-US" sz="1400" dirty="0"/>
              <a:t>Peroxide (3 cases)</a:t>
            </a:r>
          </a:p>
          <a:p>
            <a:pPr marL="285750" indent="-285750">
              <a:buFont typeface="Arial" panose="020B0604020202020204" pitchFamily="34" charset="0"/>
              <a:buChar char="•"/>
            </a:pPr>
            <a:r>
              <a:rPr lang="en-US" sz="1400" dirty="0"/>
              <a:t>First Aid and Anti-Bacterial Ointment</a:t>
            </a:r>
          </a:p>
          <a:p>
            <a:pPr marL="285750" indent="-285750">
              <a:buFont typeface="Arial" panose="020B0604020202020204" pitchFamily="34" charset="0"/>
              <a:buChar char="•"/>
            </a:pPr>
            <a:r>
              <a:rPr lang="en-US" sz="1400" dirty="0"/>
              <a:t>Battery operated Lanterns and Flash lights</a:t>
            </a:r>
          </a:p>
          <a:p>
            <a:pPr marL="285750" indent="-285750">
              <a:buFont typeface="Arial" panose="020B0604020202020204" pitchFamily="34" charset="0"/>
              <a:buChar char="•"/>
            </a:pPr>
            <a:r>
              <a:rPr lang="en-US" sz="1400" dirty="0"/>
              <a:t>Sheets and Towels</a:t>
            </a:r>
          </a:p>
          <a:p>
            <a:pPr marL="285750" indent="-285750">
              <a:buFont typeface="Arial" panose="020B0604020202020204" pitchFamily="34" charset="0"/>
              <a:buChar char="•"/>
            </a:pPr>
            <a:r>
              <a:rPr lang="en-US" sz="1400" dirty="0"/>
              <a:t>Cold Compress</a:t>
            </a:r>
          </a:p>
          <a:p>
            <a:pPr marL="285750" indent="-285750">
              <a:buFont typeface="Arial" panose="020B0604020202020204" pitchFamily="34" charset="0"/>
              <a:buChar char="•"/>
            </a:pPr>
            <a:r>
              <a:rPr lang="en-US" sz="1400" dirty="0"/>
              <a:t>Safety Pins</a:t>
            </a:r>
          </a:p>
          <a:p>
            <a:pPr marL="285750" indent="-285750">
              <a:buFont typeface="Arial" panose="020B0604020202020204" pitchFamily="34" charset="0"/>
              <a:buChar char="•"/>
            </a:pPr>
            <a:r>
              <a:rPr lang="en-US" sz="1400" dirty="0"/>
              <a:t>Gloves</a:t>
            </a:r>
          </a:p>
          <a:p>
            <a:pPr marL="285750" indent="-285750">
              <a:buFont typeface="Arial" panose="020B0604020202020204" pitchFamily="34" charset="0"/>
              <a:buChar char="•"/>
            </a:pPr>
            <a:r>
              <a:rPr lang="en-US" sz="1400" dirty="0"/>
              <a:t>Gown</a:t>
            </a:r>
          </a:p>
          <a:p>
            <a:pPr marL="285750" indent="-285750">
              <a:buFont typeface="Arial" panose="020B0604020202020204" pitchFamily="34" charset="0"/>
              <a:buChar char="•"/>
            </a:pPr>
            <a:r>
              <a:rPr lang="en-US" sz="1400" dirty="0"/>
              <a:t>Face Mask</a:t>
            </a:r>
          </a:p>
          <a:p>
            <a:pPr marL="285750" indent="-285750">
              <a:buFont typeface="Arial" panose="020B0604020202020204" pitchFamily="34" charset="0"/>
              <a:buChar char="•"/>
            </a:pPr>
            <a:r>
              <a:rPr lang="en-US" sz="1400" dirty="0"/>
              <a:t>Plastic Bags</a:t>
            </a:r>
          </a:p>
          <a:p>
            <a:pPr marL="285750" indent="-285750">
              <a:buFont typeface="Arial" panose="020B0604020202020204" pitchFamily="34" charset="0"/>
              <a:buChar char="•"/>
            </a:pPr>
            <a:r>
              <a:rPr lang="en-US" sz="1400" dirty="0"/>
              <a:t>Plastic Tweezers</a:t>
            </a:r>
          </a:p>
          <a:p>
            <a:pPr marL="285750" indent="-285750">
              <a:buFont typeface="Arial" panose="020B0604020202020204" pitchFamily="34" charset="0"/>
              <a:buChar char="•"/>
            </a:pPr>
            <a:r>
              <a:rPr lang="en-US" sz="1400" dirty="0"/>
              <a:t>First Aid Burn Cream</a:t>
            </a:r>
          </a:p>
          <a:p>
            <a:pPr marL="285750" indent="-285750">
              <a:buFont typeface="Arial" panose="020B0604020202020204" pitchFamily="34" charset="0"/>
              <a:buChar char="•"/>
            </a:pPr>
            <a:r>
              <a:rPr lang="en-US" sz="1400" dirty="0"/>
              <a:t>Instant Ice Pack</a:t>
            </a:r>
          </a:p>
          <a:p>
            <a:pPr marL="285750" indent="-285750">
              <a:buFont typeface="Arial" panose="020B0604020202020204" pitchFamily="34" charset="0"/>
              <a:buChar char="•"/>
            </a:pPr>
            <a:r>
              <a:rPr lang="en-US" sz="1400" dirty="0"/>
              <a:t>Aspirin</a:t>
            </a:r>
          </a:p>
          <a:p>
            <a:pPr marL="285750" indent="-285750">
              <a:buFont typeface="Arial" panose="020B0604020202020204" pitchFamily="34" charset="0"/>
              <a:buChar char="•"/>
            </a:pPr>
            <a:r>
              <a:rPr lang="en-US" sz="1400" dirty="0"/>
              <a:t>Saline Solutions</a:t>
            </a:r>
          </a:p>
          <a:p>
            <a:pPr marL="285750" indent="-285750">
              <a:buFont typeface="Arial" panose="020B0604020202020204" pitchFamily="34" charset="0"/>
              <a:buChar char="•"/>
            </a:pPr>
            <a:r>
              <a:rPr lang="en-US" sz="1400" dirty="0"/>
              <a:t>Wheel Chair</a:t>
            </a:r>
          </a:p>
          <a:p>
            <a:pPr marL="285750" indent="-285750">
              <a:buFont typeface="Arial" panose="020B0604020202020204" pitchFamily="34" charset="0"/>
              <a:buChar char="•"/>
            </a:pPr>
            <a:r>
              <a:rPr lang="en-US" sz="1400" dirty="0"/>
              <a:t>Blankets</a:t>
            </a:r>
          </a:p>
          <a:p>
            <a:pPr marL="285750" indent="-285750">
              <a:buFont typeface="Arial" panose="020B0604020202020204" pitchFamily="34" charset="0"/>
              <a:buChar char="•"/>
            </a:pPr>
            <a:r>
              <a:rPr lang="en-US" sz="1400" dirty="0"/>
              <a:t>Surgical Gloves</a:t>
            </a:r>
          </a:p>
          <a:p>
            <a:pPr marL="285750" indent="-285750">
              <a:buFont typeface="Arial" panose="020B0604020202020204" pitchFamily="34" charset="0"/>
              <a:buChar char="•"/>
            </a:pPr>
            <a:r>
              <a:rPr lang="en-US" sz="1400" dirty="0" smtClean="0"/>
              <a:t>Masks</a:t>
            </a:r>
          </a:p>
          <a:p>
            <a:endParaRPr lang="en-US" sz="1400" dirty="0"/>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3025" y="5486400"/>
            <a:ext cx="11461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8276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latin typeface="New times roman"/>
                <a:cs typeface="New times roman"/>
              </a:rPr>
              <a:t>NBCI FIRST-AID PROGRAM OBJECTIVES </a:t>
            </a:r>
            <a:endParaRPr lang="en-US" sz="2800" b="1" i="1" dirty="0">
              <a:solidFill>
                <a:srgbClr val="EE1B2C"/>
              </a:solidFill>
              <a:latin typeface="New times roman"/>
              <a:cs typeface="New times roman"/>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New times roman"/>
                <a:cs typeface="New times roman"/>
              </a:rPr>
              <a:t>The National Black Church Initiative seeks an exclusive partnership with all </a:t>
            </a:r>
            <a:r>
              <a:rPr lang="en-US" dirty="0">
                <a:latin typeface="New times roman"/>
                <a:cs typeface="New times roman"/>
              </a:rPr>
              <a:t>faith-based communities </a:t>
            </a:r>
            <a:r>
              <a:rPr lang="en-US" dirty="0" smtClean="0">
                <a:latin typeface="New times roman"/>
                <a:cs typeface="New times roman"/>
              </a:rPr>
              <a:t>and distribution agreement to provide them with the necessary emergency equipment, education, training and tools:</a:t>
            </a:r>
          </a:p>
          <a:p>
            <a:pPr lvl="1">
              <a:buFont typeface="Arial"/>
              <a:buChar char="•"/>
            </a:pPr>
            <a:r>
              <a:rPr lang="en-US" dirty="0" smtClean="0">
                <a:latin typeface="New times roman"/>
                <a:cs typeface="New times roman"/>
              </a:rPr>
              <a:t>For everyday emergencies</a:t>
            </a:r>
            <a:endParaRPr lang="en-US" dirty="0">
              <a:latin typeface="New times roman"/>
              <a:cs typeface="New times roman"/>
            </a:endParaRPr>
          </a:p>
          <a:p>
            <a:pPr lvl="1">
              <a:buFont typeface="Arial"/>
              <a:buChar char="•"/>
            </a:pPr>
            <a:r>
              <a:rPr lang="en-US" dirty="0" smtClean="0">
                <a:latin typeface="New times roman"/>
                <a:cs typeface="New times roman"/>
              </a:rPr>
              <a:t>Natural and man-made disasters</a:t>
            </a:r>
          </a:p>
          <a:p>
            <a:pPr lvl="1">
              <a:buFont typeface="Arial"/>
              <a:buChar char="•"/>
            </a:pPr>
            <a:r>
              <a:rPr lang="en-US" dirty="0" smtClean="0">
                <a:latin typeface="New times roman"/>
                <a:cs typeface="New times roman"/>
              </a:rPr>
              <a:t>Confronting radical </a:t>
            </a:r>
            <a:r>
              <a:rPr lang="en-US" dirty="0">
                <a:latin typeface="New times roman"/>
                <a:cs typeface="New times roman"/>
              </a:rPr>
              <a:t>e</a:t>
            </a:r>
            <a:r>
              <a:rPr lang="en-US" dirty="0" smtClean="0">
                <a:latin typeface="New times roman"/>
                <a:cs typeface="New times roman"/>
              </a:rPr>
              <a:t>xtremists, hate-filled groups and individuals who want to harm faith-based communities</a:t>
            </a:r>
            <a:endParaRPr lang="en-US" dirty="0">
              <a:latin typeface="New times roman"/>
              <a:cs typeface="New times roman"/>
            </a:endParaRPr>
          </a:p>
        </p:txBody>
      </p:sp>
    </p:spTree>
    <p:extLst>
      <p:ext uri="{BB962C8B-B14F-4D97-AF65-F5344CB8AC3E}">
        <p14:creationId xmlns:p14="http://schemas.microsoft.com/office/powerpoint/2010/main" val="35333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pPr marL="0" marR="0">
              <a:lnSpc>
                <a:spcPct val="115000"/>
              </a:lnSpc>
              <a:spcBef>
                <a:spcPts val="0"/>
              </a:spcBef>
              <a:spcAft>
                <a:spcPts val="1000"/>
              </a:spcAft>
            </a:pPr>
            <a:r>
              <a:rPr lang="en-US" b="1" dirty="0" smtClean="0">
                <a:ea typeface="Calibri"/>
                <a:cs typeface="Arial"/>
              </a:rPr>
              <a:t/>
            </a:r>
            <a:br>
              <a:rPr lang="en-US" b="1" dirty="0" smtClean="0">
                <a:ea typeface="Calibri"/>
                <a:cs typeface="Arial"/>
              </a:rPr>
            </a:br>
            <a:r>
              <a:rPr lang="en-US" b="1" i="1" dirty="0" smtClean="0">
                <a:ea typeface="Calibri"/>
                <a:cs typeface="Arial"/>
              </a:rPr>
              <a:t>CONTINUOUS</a:t>
            </a:r>
            <a:r>
              <a:rPr lang="en-US" b="1" dirty="0" smtClean="0">
                <a:ea typeface="Calibri"/>
                <a:cs typeface="Arial"/>
              </a:rPr>
              <a:t> </a:t>
            </a:r>
            <a:r>
              <a:rPr lang="en-US" b="1" i="1" dirty="0" smtClean="0">
                <a:ea typeface="Calibri"/>
                <a:cs typeface="Arial"/>
              </a:rPr>
              <a:t>PROGRAM </a:t>
            </a:r>
            <a:r>
              <a:rPr lang="en-US" b="1" i="1" dirty="0">
                <a:ea typeface="Calibri"/>
                <a:cs typeface="Arial"/>
              </a:rPr>
              <a:t>OBJECTIVES</a:t>
            </a:r>
            <a:r>
              <a:rPr lang="en-US" sz="2000" dirty="0">
                <a:ea typeface="Calibri"/>
                <a:cs typeface="Arial"/>
              </a:rPr>
              <a:t/>
            </a:r>
            <a:br>
              <a:rPr lang="en-US" sz="2000" dirty="0">
                <a:ea typeface="Calibri"/>
                <a:cs typeface="Arial"/>
              </a:rPr>
            </a:br>
            <a:endParaRPr lang="en-US" dirty="0"/>
          </a:p>
        </p:txBody>
      </p:sp>
      <p:sp>
        <p:nvSpPr>
          <p:cNvPr id="3" name="Content Placeholder 2"/>
          <p:cNvSpPr>
            <a:spLocks noGrp="1"/>
          </p:cNvSpPr>
          <p:nvPr>
            <p:ph idx="1"/>
          </p:nvPr>
        </p:nvSpPr>
        <p:spPr>
          <a:xfrm>
            <a:off x="457200" y="1066800"/>
            <a:ext cx="8229600" cy="5486400"/>
          </a:xfrm>
        </p:spPr>
        <p:txBody>
          <a:bodyPr>
            <a:normAutofit/>
          </a:bodyPr>
          <a:lstStyle/>
          <a:p>
            <a:pPr marL="0" marR="0" indent="0" algn="ctr">
              <a:lnSpc>
                <a:spcPct val="115000"/>
              </a:lnSpc>
              <a:spcBef>
                <a:spcPts val="0"/>
              </a:spcBef>
              <a:spcAft>
                <a:spcPts val="1000"/>
              </a:spcAft>
              <a:buNone/>
            </a:pPr>
            <a:r>
              <a:rPr lang="en-US" sz="1600" b="1" dirty="0">
                <a:latin typeface="New times roman"/>
                <a:ea typeface="Calibri"/>
                <a:cs typeface="New times roman"/>
              </a:rPr>
              <a:t>This proposal is to provide a program outline on how to protect African American churches from </a:t>
            </a:r>
            <a:r>
              <a:rPr lang="en-US" sz="1600" b="1" dirty="0" smtClean="0">
                <a:latin typeface="New times roman"/>
                <a:ea typeface="Calibri"/>
                <a:cs typeface="New times roman"/>
              </a:rPr>
              <a:t>radical extremists</a:t>
            </a:r>
            <a:endParaRPr lang="en-US" sz="1600" dirty="0">
              <a:latin typeface="New times roman"/>
              <a:ea typeface="Calibri"/>
              <a:cs typeface="New times roman"/>
            </a:endParaRPr>
          </a:p>
          <a:p>
            <a:pPr marL="0" marR="0" indent="0" algn="ctr">
              <a:lnSpc>
                <a:spcPct val="115000"/>
              </a:lnSpc>
              <a:spcBef>
                <a:spcPts val="0"/>
              </a:spcBef>
              <a:spcAft>
                <a:spcPts val="1000"/>
              </a:spcAft>
              <a:buNone/>
            </a:pPr>
            <a:r>
              <a:rPr lang="en-US" sz="1600" b="1" dirty="0">
                <a:latin typeface="New times roman"/>
                <a:ea typeface="Calibri"/>
                <a:cs typeface="New times roman"/>
              </a:rPr>
              <a:t>The black church continues to be the target </a:t>
            </a:r>
            <a:r>
              <a:rPr lang="en-US" sz="1600" b="1" dirty="0" smtClean="0">
                <a:latin typeface="New times roman"/>
                <a:ea typeface="Calibri"/>
                <a:cs typeface="New times roman"/>
              </a:rPr>
              <a:t>of radical </a:t>
            </a:r>
            <a:r>
              <a:rPr lang="en-US" sz="1600" b="1" dirty="0">
                <a:latin typeface="New times roman"/>
                <a:ea typeface="Calibri"/>
                <a:cs typeface="New times roman"/>
              </a:rPr>
              <a:t>extremists to further their ideology and to strike at the heart of the black community by attacking its most sacred symbol of resistance. </a:t>
            </a:r>
            <a:endParaRPr lang="en-US" sz="1600" b="1" dirty="0" smtClean="0">
              <a:latin typeface="New times roman"/>
              <a:ea typeface="Calibri"/>
              <a:cs typeface="New times roman"/>
            </a:endParaRPr>
          </a:p>
          <a:p>
            <a:pPr marL="0" marR="0" indent="0" algn="ctr">
              <a:lnSpc>
                <a:spcPct val="115000"/>
              </a:lnSpc>
              <a:spcBef>
                <a:spcPts val="0"/>
              </a:spcBef>
              <a:spcAft>
                <a:spcPts val="1000"/>
              </a:spcAft>
              <a:buNone/>
            </a:pPr>
            <a:r>
              <a:rPr lang="en-US" sz="1600" b="1" dirty="0" smtClean="0">
                <a:latin typeface="New times roman"/>
                <a:ea typeface="Calibri"/>
                <a:cs typeface="New times roman"/>
              </a:rPr>
              <a:t>– </a:t>
            </a:r>
            <a:r>
              <a:rPr lang="en-US" sz="1600" b="1" dirty="0">
                <a:latin typeface="New times roman"/>
                <a:ea typeface="Calibri"/>
                <a:cs typeface="New times roman"/>
              </a:rPr>
              <a:t>The Black </a:t>
            </a:r>
            <a:r>
              <a:rPr lang="en-US" sz="1600" b="1" dirty="0" smtClean="0">
                <a:latin typeface="New times roman"/>
                <a:ea typeface="Calibri"/>
                <a:cs typeface="New times roman"/>
              </a:rPr>
              <a:t>Church</a:t>
            </a:r>
          </a:p>
          <a:p>
            <a:pPr lvl="0">
              <a:lnSpc>
                <a:spcPct val="115000"/>
              </a:lnSpc>
              <a:spcBef>
                <a:spcPts val="0"/>
              </a:spcBef>
              <a:buFont typeface="+mj-lt"/>
              <a:buAutoNum type="arabicPeriod"/>
            </a:pPr>
            <a:r>
              <a:rPr lang="en-US" sz="1600" b="1" dirty="0">
                <a:latin typeface="New times roman"/>
                <a:ea typeface="Calibri"/>
                <a:cs typeface="New times roman"/>
              </a:rPr>
              <a:t>Education:</a:t>
            </a:r>
            <a:r>
              <a:rPr lang="en-US" sz="1600" dirty="0">
                <a:latin typeface="New times roman"/>
                <a:ea typeface="Calibri"/>
                <a:cs typeface="New times roman"/>
              </a:rPr>
              <a:t>  To educate the black church </a:t>
            </a:r>
            <a:r>
              <a:rPr lang="en-US" sz="1600" dirty="0" smtClean="0">
                <a:latin typeface="New times roman"/>
                <a:ea typeface="Calibri"/>
                <a:cs typeface="New times roman"/>
              </a:rPr>
              <a:t>and other faith-based communities to the </a:t>
            </a:r>
            <a:r>
              <a:rPr lang="en-US" sz="1600" dirty="0">
                <a:latin typeface="New times roman"/>
                <a:ea typeface="Calibri"/>
                <a:cs typeface="New times roman"/>
              </a:rPr>
              <a:t>extent of the problem and why they are a target </a:t>
            </a:r>
            <a:r>
              <a:rPr lang="en-US" sz="1600" dirty="0" smtClean="0">
                <a:latin typeface="New times roman"/>
                <a:ea typeface="Calibri"/>
                <a:cs typeface="New times roman"/>
              </a:rPr>
              <a:t>of </a:t>
            </a:r>
            <a:r>
              <a:rPr lang="en-US" sz="1600" b="1" dirty="0" smtClean="0">
                <a:latin typeface="New times roman"/>
                <a:ea typeface="Calibri"/>
                <a:cs typeface="New times roman"/>
              </a:rPr>
              <a:t>EXTREMIST </a:t>
            </a:r>
            <a:r>
              <a:rPr lang="en-US" sz="1600" b="1" dirty="0">
                <a:latin typeface="New times roman"/>
                <a:ea typeface="Calibri"/>
                <a:cs typeface="New times roman"/>
              </a:rPr>
              <a:t>ELEMENTS</a:t>
            </a:r>
            <a:r>
              <a:rPr lang="en-US" sz="1600" dirty="0">
                <a:latin typeface="New times roman"/>
                <a:ea typeface="Calibri"/>
                <a:cs typeface="New times roman"/>
              </a:rPr>
              <a:t>.</a:t>
            </a:r>
          </a:p>
          <a:p>
            <a:pPr marL="114300" marR="0" indent="0">
              <a:lnSpc>
                <a:spcPct val="115000"/>
              </a:lnSpc>
              <a:spcBef>
                <a:spcPts val="0"/>
              </a:spcBef>
              <a:spcAft>
                <a:spcPts val="0"/>
              </a:spcAft>
              <a:buNone/>
            </a:pPr>
            <a:r>
              <a:rPr lang="en-US" sz="1600" dirty="0">
                <a:latin typeface="New times roman"/>
                <a:ea typeface="Calibri"/>
                <a:cs typeface="New times roman"/>
              </a:rPr>
              <a:t> </a:t>
            </a:r>
          </a:p>
          <a:p>
            <a:pPr lvl="0">
              <a:lnSpc>
                <a:spcPct val="115000"/>
              </a:lnSpc>
              <a:spcBef>
                <a:spcPts val="0"/>
              </a:spcBef>
              <a:buAutoNum type="arabicPeriod" startAt="2"/>
            </a:pPr>
            <a:r>
              <a:rPr lang="en-US" sz="1600" b="1" dirty="0" smtClean="0">
                <a:latin typeface="New times roman"/>
                <a:ea typeface="Calibri"/>
                <a:cs typeface="New times roman"/>
              </a:rPr>
              <a:t>Training</a:t>
            </a:r>
            <a:r>
              <a:rPr lang="en-US" sz="1600" b="1" dirty="0">
                <a:latin typeface="New times roman"/>
                <a:ea typeface="Calibri"/>
                <a:cs typeface="New times roman"/>
              </a:rPr>
              <a:t>:</a:t>
            </a:r>
            <a:r>
              <a:rPr lang="en-US" sz="1600" dirty="0">
                <a:latin typeface="New times roman"/>
                <a:ea typeface="Calibri"/>
                <a:cs typeface="New times roman"/>
              </a:rPr>
              <a:t>  To equip African American churches AND OTHER FAITH-BASED COMMUNITIES on the core elements of emergency preparedness utilizing all current techniques and strategies of f</a:t>
            </a:r>
            <a:r>
              <a:rPr lang="en-US" sz="1600" dirty="0" smtClean="0">
                <a:latin typeface="New times roman"/>
                <a:ea typeface="Calibri"/>
                <a:cs typeface="New times roman"/>
              </a:rPr>
              <a:t>irst-aid </a:t>
            </a:r>
            <a:r>
              <a:rPr lang="en-US" sz="1600" dirty="0">
                <a:latin typeface="New times roman"/>
                <a:ea typeface="Calibri"/>
                <a:cs typeface="New times roman"/>
              </a:rPr>
              <a:t>AND LIFE SAVING </a:t>
            </a:r>
            <a:r>
              <a:rPr lang="en-US" sz="1600" dirty="0" smtClean="0">
                <a:latin typeface="New times roman"/>
                <a:ea typeface="Calibri"/>
                <a:cs typeface="New times roman"/>
              </a:rPr>
              <a:t>TOOLS.</a:t>
            </a:r>
          </a:p>
          <a:p>
            <a:pPr lvl="0">
              <a:lnSpc>
                <a:spcPct val="115000"/>
              </a:lnSpc>
              <a:spcBef>
                <a:spcPts val="0"/>
              </a:spcBef>
              <a:buAutoNum type="arabicPeriod" startAt="2"/>
            </a:pPr>
            <a:endParaRPr lang="en-US" sz="1600" b="1" dirty="0">
              <a:latin typeface="New times roman"/>
              <a:ea typeface="Calibri"/>
              <a:cs typeface="New times roman"/>
            </a:endParaRPr>
          </a:p>
          <a:p>
            <a:pPr lvl="0">
              <a:lnSpc>
                <a:spcPct val="115000"/>
              </a:lnSpc>
              <a:spcBef>
                <a:spcPts val="0"/>
              </a:spcBef>
              <a:buAutoNum type="arabicPeriod" startAt="2"/>
            </a:pPr>
            <a:r>
              <a:rPr lang="en-US" sz="1600" b="1" dirty="0" smtClean="0">
                <a:latin typeface="New times roman"/>
                <a:ea typeface="Calibri"/>
                <a:cs typeface="New times roman"/>
              </a:rPr>
              <a:t>Equipment</a:t>
            </a:r>
            <a:r>
              <a:rPr lang="en-US" sz="1600" b="1" dirty="0">
                <a:latin typeface="New times roman"/>
                <a:ea typeface="Calibri"/>
                <a:cs typeface="New times roman"/>
              </a:rPr>
              <a:t>:</a:t>
            </a:r>
            <a:r>
              <a:rPr lang="en-US" sz="1600" dirty="0">
                <a:latin typeface="New times roman"/>
                <a:ea typeface="Calibri"/>
                <a:cs typeface="New times roman"/>
              </a:rPr>
              <a:t>  To provide the black church AND OTHER </a:t>
            </a:r>
            <a:r>
              <a:rPr lang="en-US" sz="1600" dirty="0" smtClean="0">
                <a:latin typeface="New times roman"/>
                <a:ea typeface="Calibri"/>
                <a:cs typeface="New times roman"/>
              </a:rPr>
              <a:t>FAITH-BASED </a:t>
            </a:r>
            <a:r>
              <a:rPr lang="en-US" sz="1600" dirty="0">
                <a:latin typeface="New times roman"/>
                <a:ea typeface="Calibri"/>
                <a:cs typeface="New times roman"/>
              </a:rPr>
              <a:t>COMMUNITIES  with the </a:t>
            </a:r>
            <a:r>
              <a:rPr lang="en-US" sz="1600" dirty="0" smtClean="0">
                <a:latin typeface="New times roman"/>
                <a:ea typeface="Calibri"/>
                <a:cs typeface="New times roman"/>
              </a:rPr>
              <a:t>latest </a:t>
            </a:r>
            <a:r>
              <a:rPr lang="en-US" sz="1600" dirty="0">
                <a:latin typeface="New times roman"/>
                <a:ea typeface="Calibri"/>
                <a:cs typeface="New times roman"/>
              </a:rPr>
              <a:t>emergency </a:t>
            </a:r>
            <a:r>
              <a:rPr lang="en-US" sz="1600" dirty="0" smtClean="0">
                <a:latin typeface="New times roman"/>
                <a:ea typeface="Calibri"/>
                <a:cs typeface="New times roman"/>
              </a:rPr>
              <a:t>First-Aid </a:t>
            </a:r>
            <a:r>
              <a:rPr lang="en-US" sz="1600" dirty="0">
                <a:latin typeface="New times roman"/>
                <a:ea typeface="Calibri"/>
                <a:cs typeface="New times roman"/>
              </a:rPr>
              <a:t>equipment consisting of but not limited to Band-Aid, </a:t>
            </a:r>
            <a:r>
              <a:rPr lang="en-US" sz="1600" dirty="0" smtClean="0">
                <a:latin typeface="New times roman"/>
                <a:ea typeface="Calibri"/>
                <a:cs typeface="New times roman"/>
              </a:rPr>
              <a:t>tourniquet, </a:t>
            </a:r>
            <a:r>
              <a:rPr lang="en-US" sz="1600" dirty="0">
                <a:latin typeface="New times roman"/>
                <a:ea typeface="Calibri"/>
                <a:cs typeface="New times roman"/>
              </a:rPr>
              <a:t>and every available </a:t>
            </a:r>
            <a:r>
              <a:rPr lang="en-US" sz="1600" dirty="0" smtClean="0">
                <a:latin typeface="New times roman"/>
                <a:ea typeface="Calibri"/>
                <a:cs typeface="New times roman"/>
              </a:rPr>
              <a:t>First-Aid </a:t>
            </a:r>
            <a:r>
              <a:rPr lang="en-US" sz="1600" dirty="0">
                <a:latin typeface="New times roman"/>
                <a:ea typeface="Calibri"/>
                <a:cs typeface="New times roman"/>
              </a:rPr>
              <a:t>product to minimize casualties as a result of a terrorist act - domestic or foreign.</a:t>
            </a:r>
          </a:p>
          <a:p>
            <a:pPr marL="0" marR="0" indent="0" algn="ctr">
              <a:lnSpc>
                <a:spcPct val="115000"/>
              </a:lnSpc>
              <a:spcBef>
                <a:spcPts val="0"/>
              </a:spcBef>
              <a:spcAft>
                <a:spcPts val="1000"/>
              </a:spcAft>
              <a:buNone/>
            </a:pPr>
            <a:endParaRPr lang="en-US" sz="1400" dirty="0">
              <a:ea typeface="Calibri"/>
              <a:cs typeface="Arial"/>
            </a:endParaRPr>
          </a:p>
          <a:p>
            <a:endParaRPr lang="en-US" dirty="0"/>
          </a:p>
        </p:txBody>
      </p:sp>
    </p:spTree>
    <p:extLst>
      <p:ext uri="{BB962C8B-B14F-4D97-AF65-F5344CB8AC3E}">
        <p14:creationId xmlns:p14="http://schemas.microsoft.com/office/powerpoint/2010/main" val="4245540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15000"/>
              </a:lnSpc>
              <a:spcBef>
                <a:spcPts val="0"/>
              </a:spcBef>
              <a:spcAft>
                <a:spcPts val="1000"/>
              </a:spcAft>
            </a:pPr>
            <a:r>
              <a:rPr lang="en-US" sz="3600" b="1" dirty="0" smtClean="0">
                <a:ea typeface="Calibri"/>
                <a:cs typeface="Arial"/>
              </a:rPr>
              <a:t/>
            </a:r>
            <a:br>
              <a:rPr lang="en-US" sz="3600" b="1" dirty="0" smtClean="0">
                <a:ea typeface="Calibri"/>
                <a:cs typeface="Arial"/>
              </a:rPr>
            </a:br>
            <a:r>
              <a:rPr lang="en-US" sz="3100" b="1" i="1" dirty="0" smtClean="0">
                <a:latin typeface="New TIME ROMANS"/>
                <a:ea typeface="Calibri"/>
                <a:cs typeface="New TIME ROMANS"/>
              </a:rPr>
              <a:t>THREE METHODS </a:t>
            </a:r>
            <a:r>
              <a:rPr lang="en-US" sz="3100" b="1" i="1" dirty="0">
                <a:latin typeface="New TIME ROMANS"/>
                <a:ea typeface="Calibri"/>
                <a:cs typeface="New TIME ROMANS"/>
              </a:rPr>
              <a:t>OF MARKETING TO THE FAITH COMMUNITY</a:t>
            </a:r>
            <a:r>
              <a:rPr lang="en-US" sz="2000" dirty="0">
                <a:ea typeface="Calibri"/>
                <a:cs typeface="Arial"/>
              </a:rPr>
              <a:t/>
            </a:r>
            <a:br>
              <a:rPr lang="en-US" sz="2000" dirty="0">
                <a:ea typeface="Calibri"/>
                <a:cs typeface="Arial"/>
              </a:rPr>
            </a:br>
            <a:endParaRPr lang="en-US" dirty="0"/>
          </a:p>
        </p:txBody>
      </p:sp>
      <p:sp>
        <p:nvSpPr>
          <p:cNvPr id="3" name="Content Placeholder 2"/>
          <p:cNvSpPr>
            <a:spLocks noGrp="1"/>
          </p:cNvSpPr>
          <p:nvPr>
            <p:ph idx="1"/>
          </p:nvPr>
        </p:nvSpPr>
        <p:spPr/>
        <p:txBody>
          <a:bodyPr>
            <a:normAutofit/>
          </a:bodyPr>
          <a:lstStyle/>
          <a:p>
            <a:pPr marL="0" marR="0" indent="0" algn="ctr">
              <a:lnSpc>
                <a:spcPct val="115000"/>
              </a:lnSpc>
              <a:spcBef>
                <a:spcPts val="0"/>
              </a:spcBef>
              <a:spcAft>
                <a:spcPts val="1000"/>
              </a:spcAft>
              <a:buNone/>
            </a:pPr>
            <a:r>
              <a:rPr lang="en-US" sz="2800" b="1" dirty="0" smtClean="0">
                <a:latin typeface="New TIME ROMAN"/>
                <a:ea typeface="Calibri"/>
                <a:cs typeface="New TIME ROMAN"/>
              </a:rPr>
              <a:t>I</a:t>
            </a:r>
            <a:endParaRPr lang="en-US" sz="2800" dirty="0">
              <a:latin typeface="New TIME ROMAN"/>
              <a:ea typeface="Calibri"/>
              <a:cs typeface="New TIME ROMAN"/>
            </a:endParaRPr>
          </a:p>
          <a:p>
            <a:pPr marL="0" marR="0" indent="0" algn="ctr">
              <a:lnSpc>
                <a:spcPct val="115000"/>
              </a:lnSpc>
              <a:spcBef>
                <a:spcPts val="0"/>
              </a:spcBef>
              <a:spcAft>
                <a:spcPts val="1000"/>
              </a:spcAft>
              <a:buNone/>
            </a:pPr>
            <a:r>
              <a:rPr lang="en-US" sz="2800" b="1" dirty="0">
                <a:latin typeface="New TIME ROMAN"/>
                <a:ea typeface="Calibri"/>
                <a:cs typeface="New TIME ROMAN"/>
              </a:rPr>
              <a:t>DIRECT MARKETING</a:t>
            </a:r>
            <a:endParaRPr lang="en-US" sz="2800" dirty="0">
              <a:latin typeface="New TIME ROMAN"/>
              <a:ea typeface="Calibri"/>
              <a:cs typeface="New TIME ROMAN"/>
            </a:endParaRPr>
          </a:p>
          <a:p>
            <a:pPr marL="0" marR="0" indent="0" algn="ctr">
              <a:lnSpc>
                <a:spcPct val="115000"/>
              </a:lnSpc>
              <a:spcBef>
                <a:spcPts val="0"/>
              </a:spcBef>
              <a:spcAft>
                <a:spcPts val="1000"/>
              </a:spcAft>
              <a:buNone/>
            </a:pPr>
            <a:r>
              <a:rPr lang="en-US" sz="2800" b="1" dirty="0">
                <a:latin typeface="New TIME ROMAN"/>
                <a:ea typeface="Calibri"/>
                <a:cs typeface="New TIME ROMAN"/>
              </a:rPr>
              <a:t> </a:t>
            </a:r>
            <a:r>
              <a:rPr lang="en-US" sz="2800" b="1" dirty="0" smtClean="0">
                <a:latin typeface="New TIME ROMAN"/>
                <a:ea typeface="Calibri"/>
                <a:cs typeface="New TIME ROMAN"/>
              </a:rPr>
              <a:t>II</a:t>
            </a:r>
            <a:endParaRPr lang="en-US" sz="2800" dirty="0">
              <a:latin typeface="New TIME ROMAN"/>
              <a:ea typeface="Calibri"/>
              <a:cs typeface="New TIME ROMAN"/>
            </a:endParaRPr>
          </a:p>
          <a:p>
            <a:pPr marL="0" marR="0" indent="0" algn="ctr">
              <a:lnSpc>
                <a:spcPct val="115000"/>
              </a:lnSpc>
              <a:spcBef>
                <a:spcPts val="0"/>
              </a:spcBef>
              <a:spcAft>
                <a:spcPts val="1000"/>
              </a:spcAft>
              <a:buNone/>
            </a:pPr>
            <a:r>
              <a:rPr lang="en-US" sz="2800" b="1" dirty="0">
                <a:latin typeface="New TIME ROMAN"/>
                <a:ea typeface="Calibri"/>
                <a:cs typeface="New TIME ROMAN"/>
              </a:rPr>
              <a:t>SOCIAL MEDIA</a:t>
            </a:r>
            <a:endParaRPr lang="en-US" sz="2800" dirty="0">
              <a:latin typeface="New TIME ROMAN"/>
              <a:ea typeface="Calibri"/>
              <a:cs typeface="New TIME ROMAN"/>
            </a:endParaRPr>
          </a:p>
          <a:p>
            <a:pPr marL="0" marR="0" indent="0" algn="ctr">
              <a:lnSpc>
                <a:spcPct val="115000"/>
              </a:lnSpc>
              <a:spcBef>
                <a:spcPts val="0"/>
              </a:spcBef>
              <a:spcAft>
                <a:spcPts val="1000"/>
              </a:spcAft>
              <a:buNone/>
            </a:pPr>
            <a:r>
              <a:rPr lang="en-US" sz="2800" b="1" dirty="0">
                <a:latin typeface="New TIME ROMAN"/>
                <a:ea typeface="Calibri"/>
                <a:cs typeface="New TIME ROMAN"/>
              </a:rPr>
              <a:t> </a:t>
            </a:r>
            <a:r>
              <a:rPr lang="en-US" sz="2800" b="1" dirty="0" smtClean="0">
                <a:latin typeface="New TIME ROMAN"/>
                <a:ea typeface="Calibri"/>
                <a:cs typeface="New TIME ROMAN"/>
              </a:rPr>
              <a:t>III</a:t>
            </a:r>
            <a:r>
              <a:rPr lang="en-US" sz="2800" b="1" dirty="0">
                <a:latin typeface="New TIME ROMAN"/>
                <a:ea typeface="Calibri"/>
                <a:cs typeface="New TIME ROMAN"/>
              </a:rPr>
              <a:t> </a:t>
            </a:r>
            <a:endParaRPr lang="en-US" sz="2800" dirty="0">
              <a:latin typeface="New TIME ROMAN"/>
              <a:ea typeface="Calibri"/>
              <a:cs typeface="New TIME ROMAN"/>
            </a:endParaRPr>
          </a:p>
          <a:p>
            <a:pPr marL="0" marR="0" indent="0" algn="ctr">
              <a:lnSpc>
                <a:spcPct val="115000"/>
              </a:lnSpc>
              <a:spcBef>
                <a:spcPts val="0"/>
              </a:spcBef>
              <a:spcAft>
                <a:spcPts val="1000"/>
              </a:spcAft>
              <a:buNone/>
            </a:pPr>
            <a:r>
              <a:rPr lang="en-US" sz="2800" b="1" dirty="0" smtClean="0">
                <a:latin typeface="New TIME ROMAN"/>
                <a:ea typeface="Calibri"/>
                <a:cs typeface="New TIME ROMAN"/>
              </a:rPr>
              <a:t>THROUGH THEIR DENOMINATIONS</a:t>
            </a:r>
            <a:endParaRPr lang="en-US" sz="2800" dirty="0">
              <a:latin typeface="New TIME ROMAN"/>
              <a:ea typeface="Calibri"/>
              <a:cs typeface="New TIME ROMAN"/>
            </a:endParaRPr>
          </a:p>
          <a:p>
            <a:pPr marL="0" indent="0">
              <a:buNone/>
            </a:pPr>
            <a:endParaRPr lang="en-US" dirty="0"/>
          </a:p>
        </p:txBody>
      </p:sp>
    </p:spTree>
    <p:extLst>
      <p:ext uri="{BB962C8B-B14F-4D97-AF65-F5344CB8AC3E}">
        <p14:creationId xmlns:p14="http://schemas.microsoft.com/office/powerpoint/2010/main" val="455777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40000" lnSpcReduction="20000"/>
          </a:bodyPr>
          <a:lstStyle/>
          <a:p>
            <a:pPr marL="0" marR="0" indent="0" algn="ctr">
              <a:lnSpc>
                <a:spcPct val="115000"/>
              </a:lnSpc>
              <a:spcBef>
                <a:spcPts val="0"/>
              </a:spcBef>
              <a:spcAft>
                <a:spcPts val="1000"/>
              </a:spcAft>
              <a:buNone/>
            </a:pPr>
            <a:r>
              <a:rPr lang="en-US" sz="5000" b="1" dirty="0" smtClean="0">
                <a:latin typeface="New TIME ROMAN"/>
                <a:ea typeface="Calibri"/>
                <a:cs typeface="New TIME ROMAN"/>
              </a:rPr>
              <a:t>THIS </a:t>
            </a:r>
            <a:r>
              <a:rPr lang="en-US" sz="5000" b="1" dirty="0">
                <a:latin typeface="New TIME ROMAN"/>
                <a:ea typeface="Calibri"/>
                <a:cs typeface="New TIME ROMAN"/>
              </a:rPr>
              <a:t>IS A COMPLICATED MESSAGE TO </a:t>
            </a:r>
            <a:r>
              <a:rPr lang="en-US" sz="5000" b="1" dirty="0" smtClean="0">
                <a:latin typeface="New TIME ROMAN"/>
                <a:ea typeface="Calibri"/>
                <a:cs typeface="New TIME ROMAN"/>
              </a:rPr>
              <a:t>APPROACH </a:t>
            </a:r>
            <a:r>
              <a:rPr lang="en-US" sz="5000" b="1" dirty="0">
                <a:latin typeface="New TIME ROMAN"/>
                <a:ea typeface="Calibri"/>
                <a:cs typeface="New TIME ROMAN"/>
              </a:rPr>
              <a:t>THE CHURCH </a:t>
            </a:r>
            <a:endParaRPr lang="en-US" sz="5000" dirty="0">
              <a:latin typeface="New TIME ROMAN"/>
              <a:ea typeface="Calibri"/>
              <a:cs typeface="New TIME ROMAN"/>
            </a:endParaRPr>
          </a:p>
          <a:p>
            <a:pPr marL="0" marR="0" indent="0" algn="ctr">
              <a:lnSpc>
                <a:spcPct val="115000"/>
              </a:lnSpc>
              <a:spcBef>
                <a:spcPts val="0"/>
              </a:spcBef>
              <a:spcAft>
                <a:spcPts val="1000"/>
              </a:spcAft>
              <a:buNone/>
            </a:pPr>
            <a:r>
              <a:rPr lang="en-US" sz="5000" b="1" dirty="0">
                <a:latin typeface="New TIME ROMAN"/>
                <a:ea typeface="Calibri"/>
                <a:cs typeface="New TIME ROMAN"/>
              </a:rPr>
              <a:t>WE NEED TO DEVELOP AND </a:t>
            </a:r>
            <a:r>
              <a:rPr lang="en-US" sz="5000" b="1" dirty="0" smtClean="0">
                <a:latin typeface="New TIME ROMAN"/>
                <a:ea typeface="Calibri"/>
                <a:cs typeface="New TIME ROMAN"/>
              </a:rPr>
              <a:t>CO-BRAND </a:t>
            </a:r>
            <a:r>
              <a:rPr lang="en-US" sz="5000" b="1" dirty="0">
                <a:latin typeface="New TIME ROMAN"/>
                <a:ea typeface="Calibri"/>
                <a:cs typeface="New TIME ROMAN"/>
              </a:rPr>
              <a:t>A GUIDE</a:t>
            </a:r>
            <a:endParaRPr lang="en-US" sz="5000" dirty="0">
              <a:latin typeface="New TIME ROMAN"/>
              <a:ea typeface="Calibri"/>
              <a:cs typeface="New TIME ROMAN"/>
            </a:endParaRPr>
          </a:p>
          <a:p>
            <a:pPr marL="0" marR="0" indent="0" algn="ctr">
              <a:lnSpc>
                <a:spcPct val="115000"/>
              </a:lnSpc>
              <a:spcBef>
                <a:spcPts val="0"/>
              </a:spcBef>
              <a:spcAft>
                <a:spcPts val="1000"/>
              </a:spcAft>
              <a:buNone/>
            </a:pPr>
            <a:r>
              <a:rPr lang="en-US" sz="5000" b="1" dirty="0" smtClean="0">
                <a:solidFill>
                  <a:prstClr val="black"/>
                </a:solidFill>
                <a:latin typeface="New TIME ROMAN"/>
                <a:ea typeface="Calibri"/>
                <a:cs typeface="New TIME ROMAN"/>
              </a:rPr>
              <a:t>CREATE A MARKETING GUIDE FOR CHURCHES IN ORDER TO ASSESS AND EVALUATE THEIR FEELINGS, THEIR NEEDS, AND THEIR DESIRE TO PROTECT THERE CONGREGATIONS</a:t>
            </a:r>
            <a:endParaRPr lang="en-US" sz="5000" b="1" dirty="0" smtClean="0">
              <a:latin typeface="New TIME ROMAN"/>
              <a:ea typeface="Calibri"/>
              <a:cs typeface="New TIME ROMAN"/>
            </a:endParaRPr>
          </a:p>
          <a:p>
            <a:pPr marL="0" marR="0" indent="0" algn="ctr">
              <a:lnSpc>
                <a:spcPct val="115000"/>
              </a:lnSpc>
              <a:spcBef>
                <a:spcPts val="0"/>
              </a:spcBef>
              <a:spcAft>
                <a:spcPts val="1000"/>
              </a:spcAft>
              <a:buNone/>
            </a:pPr>
            <a:r>
              <a:rPr lang="en-US" sz="5000" b="1" dirty="0" smtClean="0">
                <a:latin typeface="New TIME ROMAN"/>
                <a:ea typeface="Calibri"/>
                <a:cs typeface="New TIME ROMAN"/>
              </a:rPr>
              <a:t>NBCI WILL CREATE </a:t>
            </a:r>
            <a:r>
              <a:rPr lang="en-US" sz="5000" b="1" dirty="0">
                <a:latin typeface="New TIME ROMAN"/>
                <a:ea typeface="Calibri"/>
                <a:cs typeface="New TIME ROMAN"/>
              </a:rPr>
              <a:t>A SOCIAL MEDIA </a:t>
            </a:r>
            <a:r>
              <a:rPr lang="en-US" sz="5000" b="1" dirty="0" smtClean="0">
                <a:latin typeface="New TIME ROMAN"/>
                <a:ea typeface="Calibri"/>
                <a:cs typeface="New TIME ROMAN"/>
              </a:rPr>
              <a:t>CAMPAGN</a:t>
            </a:r>
            <a:endParaRPr lang="en-US" sz="5000" dirty="0">
              <a:latin typeface="New TIME ROMAN"/>
              <a:ea typeface="Calibri"/>
              <a:cs typeface="New TIME ROMAN"/>
            </a:endParaRPr>
          </a:p>
          <a:p>
            <a:pPr marL="0" marR="0" indent="0" algn="ctr">
              <a:lnSpc>
                <a:spcPct val="115000"/>
              </a:lnSpc>
              <a:spcBef>
                <a:spcPts val="0"/>
              </a:spcBef>
              <a:spcAft>
                <a:spcPts val="1000"/>
              </a:spcAft>
              <a:buNone/>
            </a:pPr>
            <a:r>
              <a:rPr lang="en-US" sz="5000" b="1" dirty="0">
                <a:latin typeface="New TIME ROMAN"/>
                <a:ea typeface="Calibri"/>
                <a:cs typeface="New TIME ROMAN"/>
              </a:rPr>
              <a:t>NBCI </a:t>
            </a:r>
            <a:r>
              <a:rPr lang="en-US" sz="5000" b="1" dirty="0" smtClean="0">
                <a:latin typeface="New TIME ROMAN"/>
                <a:ea typeface="Calibri"/>
                <a:cs typeface="New TIME ROMAN"/>
              </a:rPr>
              <a:t>WILL CREATE </a:t>
            </a:r>
            <a:r>
              <a:rPr lang="en-US" sz="5000" b="1" dirty="0">
                <a:latin typeface="New TIME ROMAN"/>
                <a:ea typeface="Calibri"/>
                <a:cs typeface="New TIME ROMAN"/>
              </a:rPr>
              <a:t>A WEBPAGE OF THIS PROJECT</a:t>
            </a:r>
            <a:endParaRPr lang="en-US" sz="5000" dirty="0">
              <a:latin typeface="New TIME ROMAN"/>
              <a:ea typeface="Calibri"/>
              <a:cs typeface="New TIME ROMAN"/>
            </a:endParaRPr>
          </a:p>
          <a:p>
            <a:pPr marL="0" marR="0" indent="0" algn="ctr">
              <a:lnSpc>
                <a:spcPct val="115000"/>
              </a:lnSpc>
              <a:spcBef>
                <a:spcPts val="0"/>
              </a:spcBef>
              <a:spcAft>
                <a:spcPts val="1000"/>
              </a:spcAft>
              <a:buNone/>
            </a:pPr>
            <a:r>
              <a:rPr lang="en-US" sz="5000" b="1" dirty="0">
                <a:latin typeface="New TIME ROMAN"/>
                <a:ea typeface="Calibri"/>
                <a:cs typeface="New TIME ROMAN"/>
              </a:rPr>
              <a:t>NBCI WILL DEVELOP A HEALTH SERMON AROUND THIS LIFE SAVING </a:t>
            </a:r>
            <a:r>
              <a:rPr lang="en-US" sz="5000" b="1" dirty="0" smtClean="0">
                <a:latin typeface="New TIME ROMAN"/>
                <a:ea typeface="Calibri"/>
                <a:cs typeface="New TIME ROMAN"/>
              </a:rPr>
              <a:t>MESSAGE</a:t>
            </a:r>
            <a:endParaRPr lang="en-US" sz="5000" dirty="0">
              <a:latin typeface="New TIME ROMAN"/>
              <a:ea typeface="Calibri"/>
              <a:cs typeface="New TIME ROMAN"/>
            </a:endParaRPr>
          </a:p>
          <a:p>
            <a:pPr marL="0" marR="0" indent="0" algn="ctr">
              <a:lnSpc>
                <a:spcPct val="115000"/>
              </a:lnSpc>
              <a:spcBef>
                <a:spcPts val="0"/>
              </a:spcBef>
              <a:spcAft>
                <a:spcPts val="1000"/>
              </a:spcAft>
              <a:buNone/>
            </a:pPr>
            <a:r>
              <a:rPr lang="en-US" sz="5000" b="1" dirty="0">
                <a:latin typeface="New TIME ROMAN"/>
                <a:ea typeface="Calibri"/>
                <a:cs typeface="New TIME ROMAN"/>
              </a:rPr>
              <a:t>NBCI WILL DEVELOP A HEALTH </a:t>
            </a:r>
            <a:r>
              <a:rPr lang="en-US" sz="5000" b="1" dirty="0" smtClean="0">
                <a:latin typeface="New TIME ROMAN"/>
                <a:ea typeface="Calibri"/>
                <a:cs typeface="New TIME ROMAN"/>
              </a:rPr>
              <a:t>ALERT</a:t>
            </a:r>
            <a:endParaRPr lang="en-US" sz="5000" dirty="0">
              <a:latin typeface="New TIME ROMAN"/>
              <a:ea typeface="Calibri"/>
              <a:cs typeface="New TIME ROMAN"/>
            </a:endParaRPr>
          </a:p>
          <a:p>
            <a:pPr marL="0" marR="0" indent="0" algn="ctr">
              <a:lnSpc>
                <a:spcPct val="115000"/>
              </a:lnSpc>
              <a:spcBef>
                <a:spcPts val="0"/>
              </a:spcBef>
              <a:spcAft>
                <a:spcPts val="1000"/>
              </a:spcAft>
              <a:buNone/>
            </a:pPr>
            <a:r>
              <a:rPr lang="en-US" sz="5000" b="1" dirty="0">
                <a:latin typeface="New TIME ROMAN"/>
                <a:ea typeface="Calibri"/>
                <a:cs typeface="New TIME ROMAN"/>
              </a:rPr>
              <a:t>NBCI WILL DEVELOP </a:t>
            </a:r>
            <a:r>
              <a:rPr lang="en-US" sz="5000" b="1" dirty="0" smtClean="0">
                <a:latin typeface="New TIME ROMAN"/>
                <a:ea typeface="Calibri"/>
                <a:cs typeface="New TIME ROMAN"/>
              </a:rPr>
              <a:t>AN </a:t>
            </a:r>
            <a:r>
              <a:rPr lang="en-US" sz="5000" b="1" dirty="0">
                <a:latin typeface="New TIME ROMAN"/>
                <a:ea typeface="Calibri"/>
                <a:cs typeface="New TIME ROMAN"/>
              </a:rPr>
              <a:t>EMAIL </a:t>
            </a:r>
            <a:r>
              <a:rPr lang="en-US" sz="5000" b="1" dirty="0" smtClean="0">
                <a:latin typeface="New TIME ROMAN"/>
                <a:ea typeface="Calibri"/>
                <a:cs typeface="New TIME ROMAN"/>
              </a:rPr>
              <a:t>BLAST</a:t>
            </a:r>
          </a:p>
          <a:p>
            <a:pPr marL="0" marR="0" indent="0" algn="ctr">
              <a:lnSpc>
                <a:spcPct val="115000"/>
              </a:lnSpc>
              <a:spcBef>
                <a:spcPts val="0"/>
              </a:spcBef>
              <a:spcAft>
                <a:spcPts val="1000"/>
              </a:spcAft>
              <a:buNone/>
            </a:pPr>
            <a:r>
              <a:rPr lang="en-US" sz="5000" b="1" dirty="0">
                <a:latin typeface="New TIME ROMAN"/>
                <a:ea typeface="Calibri"/>
                <a:cs typeface="New TIME ROMAN"/>
              </a:rPr>
              <a:t>NBCI WILL MEET WITH ALL CHURCH LEADERSHIP </a:t>
            </a:r>
            <a:r>
              <a:rPr lang="en-US" sz="5000" b="1" dirty="0" smtClean="0">
                <a:latin typeface="New TIME ROMAN"/>
                <a:ea typeface="Calibri"/>
                <a:cs typeface="New TIME ROMAN"/>
              </a:rPr>
              <a:t>ACROSS </a:t>
            </a:r>
            <a:r>
              <a:rPr lang="en-US" sz="5000" b="1" dirty="0">
                <a:latin typeface="New TIME ROMAN"/>
                <a:ea typeface="Calibri"/>
                <a:cs typeface="New TIME ROMAN"/>
              </a:rPr>
              <a:t>RACIAL AND </a:t>
            </a:r>
            <a:r>
              <a:rPr lang="en-US" sz="5000" b="1" dirty="0" smtClean="0">
                <a:latin typeface="New TIME ROMAN"/>
                <a:ea typeface="Calibri"/>
                <a:cs typeface="New TIME ROMAN"/>
              </a:rPr>
              <a:t>DENOMINATIONAL LINES</a:t>
            </a:r>
            <a:endParaRPr lang="en-US" sz="5000" dirty="0">
              <a:latin typeface="New TIME ROMAN"/>
              <a:ea typeface="Calibri"/>
              <a:cs typeface="New TIME ROMAN"/>
            </a:endParaRPr>
          </a:p>
          <a:p>
            <a:pPr marL="0" marR="0" indent="0" algn="ctr">
              <a:lnSpc>
                <a:spcPct val="115000"/>
              </a:lnSpc>
              <a:spcBef>
                <a:spcPts val="0"/>
              </a:spcBef>
              <a:spcAft>
                <a:spcPts val="1000"/>
              </a:spcAft>
              <a:buNone/>
            </a:pPr>
            <a:r>
              <a:rPr lang="en-US" sz="5000" b="1" dirty="0">
                <a:latin typeface="New TIME ROMAN"/>
                <a:ea typeface="Calibri"/>
                <a:cs typeface="New TIME ROMAN"/>
              </a:rPr>
              <a:t>NBCI AND ITS TEAM WILL HOLD OVER 50,000 EDUCATION SESSIONS </a:t>
            </a:r>
            <a:r>
              <a:rPr lang="en-US" sz="5000" b="1" dirty="0" smtClean="0">
                <a:latin typeface="New TIME ROMAN"/>
                <a:ea typeface="Calibri"/>
                <a:cs typeface="New TIME ROMAN"/>
              </a:rPr>
              <a:t>THROUGHOUT </a:t>
            </a:r>
            <a:r>
              <a:rPr lang="en-US" sz="5000" b="1" dirty="0">
                <a:latin typeface="New TIME ROMAN"/>
                <a:ea typeface="Calibri"/>
                <a:cs typeface="New TIME ROMAN"/>
              </a:rPr>
              <a:t>THE </a:t>
            </a:r>
            <a:r>
              <a:rPr lang="en-US" sz="5000" b="1" dirty="0" smtClean="0">
                <a:latin typeface="New TIME ROMAN"/>
                <a:ea typeface="Calibri"/>
                <a:cs typeface="New TIME ROMAN"/>
              </a:rPr>
              <a:t>COUNTRY</a:t>
            </a:r>
            <a:endParaRPr lang="en-US" sz="5000" dirty="0">
              <a:latin typeface="New TIME ROMAN"/>
              <a:ea typeface="Calibri"/>
              <a:cs typeface="New TIME ROMAN"/>
            </a:endParaRPr>
          </a:p>
        </p:txBody>
      </p:sp>
    </p:spTree>
    <p:extLst>
      <p:ext uri="{BB962C8B-B14F-4D97-AF65-F5344CB8AC3E}">
        <p14:creationId xmlns:p14="http://schemas.microsoft.com/office/powerpoint/2010/main" val="1949329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i="1" dirty="0" smtClean="0">
                <a:latin typeface="New times roman"/>
                <a:cs typeface="New times roman"/>
              </a:rPr>
              <a:t>PRICING</a:t>
            </a:r>
            <a:endParaRPr lang="en-US" sz="2800" b="1" i="1" dirty="0">
              <a:latin typeface="New times roman"/>
              <a:cs typeface="New times roman"/>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New times roman"/>
                <a:cs typeface="New times roman"/>
              </a:rPr>
              <a:t>This is a complete program and it can not and will not be an a la carte service. It is unethical and dangerous to only provide the church kit without the assessment, education and the training</a:t>
            </a:r>
          </a:p>
          <a:p>
            <a:r>
              <a:rPr lang="en-US" dirty="0" smtClean="0">
                <a:latin typeface="New times roman"/>
                <a:cs typeface="New times roman"/>
              </a:rPr>
              <a:t>There are 4 price points to </a:t>
            </a:r>
            <a:r>
              <a:rPr lang="en-US" b="1" dirty="0">
                <a:latin typeface="New times roman"/>
                <a:cs typeface="New times roman"/>
              </a:rPr>
              <a:t>CEFAPK </a:t>
            </a:r>
            <a:r>
              <a:rPr lang="en-US" dirty="0" smtClean="0">
                <a:latin typeface="New times roman"/>
                <a:cs typeface="New times roman"/>
              </a:rPr>
              <a:t>Price </a:t>
            </a:r>
          </a:p>
          <a:p>
            <a:pPr marL="0" indent="0">
              <a:buNone/>
            </a:pPr>
            <a:endParaRPr lang="en-US" dirty="0" smtClean="0">
              <a:latin typeface="New times roman"/>
              <a:cs typeface="New times roman"/>
            </a:endParaRPr>
          </a:p>
          <a:p>
            <a:r>
              <a:rPr lang="en-US" b="1" dirty="0" smtClean="0">
                <a:latin typeface="New times roman"/>
                <a:cs typeface="New times roman"/>
              </a:rPr>
              <a:t>Price Point 1 </a:t>
            </a:r>
            <a:r>
              <a:rPr lang="en-US" dirty="0" smtClean="0">
                <a:latin typeface="New times roman"/>
                <a:cs typeface="New times roman"/>
              </a:rPr>
              <a:t>– Comprehensive Church Assessment</a:t>
            </a:r>
          </a:p>
          <a:p>
            <a:r>
              <a:rPr lang="en-US" b="1" dirty="0" smtClean="0">
                <a:latin typeface="New times roman"/>
                <a:cs typeface="New times roman"/>
              </a:rPr>
              <a:t>Price Point 2 </a:t>
            </a:r>
            <a:r>
              <a:rPr lang="en-US" dirty="0" smtClean="0">
                <a:latin typeface="New times roman"/>
                <a:cs typeface="New times roman"/>
              </a:rPr>
              <a:t>– Comprehensive Emergency First-Aid Training (certified course with certificate)</a:t>
            </a:r>
          </a:p>
          <a:p>
            <a:r>
              <a:rPr lang="en-US" b="1" dirty="0" smtClean="0">
                <a:latin typeface="New times roman"/>
                <a:cs typeface="New times roman"/>
              </a:rPr>
              <a:t>Price Point 3 </a:t>
            </a:r>
            <a:r>
              <a:rPr lang="en-US" dirty="0" smtClean="0">
                <a:latin typeface="New times roman"/>
                <a:cs typeface="New times roman"/>
              </a:rPr>
              <a:t>– The Church Super First-Aid Kit</a:t>
            </a:r>
          </a:p>
          <a:p>
            <a:r>
              <a:rPr lang="en-US" b="1" dirty="0" smtClean="0">
                <a:latin typeface="New times roman"/>
                <a:cs typeface="New times roman"/>
              </a:rPr>
              <a:t>Price Point 4 </a:t>
            </a:r>
            <a:r>
              <a:rPr lang="en-US" dirty="0" smtClean="0">
                <a:latin typeface="New times roman"/>
                <a:cs typeface="New times roman"/>
              </a:rPr>
              <a:t>– Church Emergency Supplies</a:t>
            </a:r>
            <a:endParaRPr lang="en-US" dirty="0">
              <a:latin typeface="New times roman"/>
              <a:cs typeface="New times roman"/>
            </a:endParaRPr>
          </a:p>
        </p:txBody>
      </p:sp>
    </p:spTree>
    <p:extLst>
      <p:ext uri="{BB962C8B-B14F-4D97-AF65-F5344CB8AC3E}">
        <p14:creationId xmlns:p14="http://schemas.microsoft.com/office/powerpoint/2010/main" val="1528276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Homeland Security Implications</a:t>
            </a:r>
            <a:endParaRPr lang="en-US" b="1" dirty="0"/>
          </a:p>
        </p:txBody>
      </p:sp>
      <p:sp>
        <p:nvSpPr>
          <p:cNvPr id="3" name="Content Placeholder 2"/>
          <p:cNvSpPr>
            <a:spLocks noGrp="1"/>
          </p:cNvSpPr>
          <p:nvPr>
            <p:ph idx="1"/>
          </p:nvPr>
        </p:nvSpPr>
        <p:spPr/>
        <p:txBody>
          <a:bodyPr>
            <a:normAutofit fontScale="62500" lnSpcReduction="20000"/>
          </a:bodyPr>
          <a:lstStyle/>
          <a:p>
            <a:r>
              <a:rPr lang="en-US" dirty="0" smtClean="0">
                <a:latin typeface="New TIME ROMAN"/>
              </a:rPr>
              <a:t>In case of a national emergency due to severe weather, accidents, terrorist attack, or other human mishaps and natural disasters</a:t>
            </a:r>
          </a:p>
          <a:p>
            <a:r>
              <a:rPr lang="en-US" b="1" dirty="0" smtClean="0">
                <a:latin typeface="New TIME ROMAN"/>
                <a:cs typeface="New Times Romans"/>
              </a:rPr>
              <a:t>CEFAPK </a:t>
            </a:r>
            <a:r>
              <a:rPr lang="en-US" dirty="0" smtClean="0">
                <a:latin typeface="New TIME ROMAN"/>
                <a:cs typeface="New Times Romans"/>
              </a:rPr>
              <a:t>program can be designed and equipped to include a “Homeland Security Faith </a:t>
            </a:r>
            <a:r>
              <a:rPr lang="en-US" dirty="0">
                <a:latin typeface="New TIME ROMAN"/>
                <a:cs typeface="New Times Romans"/>
              </a:rPr>
              <a:t>B</a:t>
            </a:r>
            <a:r>
              <a:rPr lang="en-US" dirty="0" smtClean="0">
                <a:latin typeface="New TIME ROMAN"/>
                <a:cs typeface="New Times Romans"/>
              </a:rPr>
              <a:t>ased Community” designation and equipment's </a:t>
            </a:r>
            <a:r>
              <a:rPr lang="en-US" i="1" dirty="0">
                <a:latin typeface="New TIME ROMAN"/>
              </a:rPr>
              <a:t>Extra Supply (water, food stuff, blankets, cots and baby supplies</a:t>
            </a:r>
            <a:r>
              <a:rPr lang="en-US" i="1" dirty="0" smtClean="0">
                <a:latin typeface="New TIME ROMAN"/>
              </a:rPr>
              <a:t>)</a:t>
            </a:r>
            <a:endParaRPr lang="en-US" dirty="0" smtClean="0">
              <a:latin typeface="New TIME ROMAN"/>
              <a:cs typeface="New Times Romans"/>
            </a:endParaRPr>
          </a:p>
          <a:p>
            <a:r>
              <a:rPr lang="en-US" b="1" dirty="0" smtClean="0">
                <a:latin typeface="New TIME ROMAN"/>
                <a:cs typeface="New Times Romans"/>
              </a:rPr>
              <a:t>CEFAPK </a:t>
            </a:r>
            <a:r>
              <a:rPr lang="en-US" dirty="0" smtClean="0">
                <a:latin typeface="New TIME ROMAN"/>
                <a:cs typeface="New Times Romans"/>
              </a:rPr>
              <a:t>– the church would have to be asked to be designated as a Homeland Security shelter (there will be an additional cost to this designation covered by the church) or there is a federal grant in place to upgrade them into “Homeland Security Faith </a:t>
            </a:r>
            <a:r>
              <a:rPr lang="en-US" dirty="0">
                <a:latin typeface="New TIME ROMAN"/>
                <a:cs typeface="New Times Romans"/>
              </a:rPr>
              <a:t>B</a:t>
            </a:r>
            <a:r>
              <a:rPr lang="en-US" dirty="0" smtClean="0">
                <a:latin typeface="New TIME ROMAN"/>
                <a:cs typeface="New Times Romans"/>
              </a:rPr>
              <a:t>ased Community” shelters</a:t>
            </a:r>
            <a:endParaRPr lang="en-US" dirty="0" smtClean="0">
              <a:latin typeface="New TIME ROMAN"/>
            </a:endParaRPr>
          </a:p>
          <a:p>
            <a:r>
              <a:rPr lang="en-US" dirty="0" smtClean="0">
                <a:latin typeface="New TIME ROMAN"/>
              </a:rPr>
              <a:t>The </a:t>
            </a:r>
            <a:r>
              <a:rPr lang="en-US" b="1" dirty="0" smtClean="0">
                <a:latin typeface="New TIME ROMAN"/>
                <a:cs typeface="New Times Romans"/>
              </a:rPr>
              <a:t>CEFAPK</a:t>
            </a:r>
            <a:r>
              <a:rPr lang="en-US" dirty="0" smtClean="0">
                <a:latin typeface="New TIME ROMAN"/>
                <a:cs typeface="New Times Romans"/>
              </a:rPr>
              <a:t> has been designed to assist and all phases of a national emergency</a:t>
            </a:r>
          </a:p>
          <a:p>
            <a:r>
              <a:rPr lang="en-US" b="1" dirty="0" smtClean="0">
                <a:latin typeface="New TIME ROMAN"/>
                <a:cs typeface="New Times Romans"/>
              </a:rPr>
              <a:t>CEFAPK</a:t>
            </a:r>
            <a:r>
              <a:rPr lang="en-US" dirty="0" smtClean="0">
                <a:latin typeface="New TIME ROMAN"/>
                <a:cs typeface="New Times Romans"/>
              </a:rPr>
              <a:t> will utilize all of its assets to assist the Department of Homeland Security, fire rescues and law enforcement in any way it can to minimize human casualties and injuries</a:t>
            </a:r>
          </a:p>
        </p:txBody>
      </p:sp>
    </p:spTree>
    <p:extLst>
      <p:ext uri="{BB962C8B-B14F-4D97-AF65-F5344CB8AC3E}">
        <p14:creationId xmlns:p14="http://schemas.microsoft.com/office/powerpoint/2010/main" val="814857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6600" y="2133600"/>
            <a:ext cx="2606040" cy="2139696"/>
          </a:xfrm>
          <a:prstGeom prst="rect">
            <a:avLst/>
          </a:prstGeom>
        </p:spPr>
      </p:pic>
      <p:sp>
        <p:nvSpPr>
          <p:cNvPr id="6" name="Title 5"/>
          <p:cNvSpPr>
            <a:spLocks noGrp="1"/>
          </p:cNvSpPr>
          <p:nvPr>
            <p:ph type="title"/>
          </p:nvPr>
        </p:nvSpPr>
        <p:spPr>
          <a:xfrm>
            <a:off x="533400" y="1066800"/>
            <a:ext cx="8229600" cy="1143000"/>
          </a:xfrm>
        </p:spPr>
        <p:txBody>
          <a:bodyPr/>
          <a:lstStyle/>
          <a:p>
            <a:r>
              <a:rPr lang="en-US" b="1" i="1" dirty="0" smtClean="0">
                <a:latin typeface="New times roman"/>
                <a:cs typeface="New times roman"/>
              </a:rPr>
              <a:t>Protecting the Church</a:t>
            </a:r>
            <a:endParaRPr lang="en-US" b="1" i="1" dirty="0">
              <a:latin typeface="New times roman"/>
              <a:cs typeface="New times roman"/>
            </a:endParaRPr>
          </a:p>
        </p:txBody>
      </p:sp>
    </p:spTree>
    <p:extLst>
      <p:ext uri="{BB962C8B-B14F-4D97-AF65-F5344CB8AC3E}">
        <p14:creationId xmlns:p14="http://schemas.microsoft.com/office/powerpoint/2010/main" val="366450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900" b="1" dirty="0" smtClean="0">
                <a:latin typeface="New TIME ROMAN"/>
              </a:rPr>
              <a:t>Homeland Security Implications II</a:t>
            </a:r>
            <a:endParaRPr lang="en-US" sz="3900" b="1" dirty="0">
              <a:latin typeface="New TIME ROMAN"/>
            </a:endParaRPr>
          </a:p>
        </p:txBody>
      </p:sp>
      <p:sp>
        <p:nvSpPr>
          <p:cNvPr id="3" name="Content Placeholder 2"/>
          <p:cNvSpPr>
            <a:spLocks noGrp="1"/>
          </p:cNvSpPr>
          <p:nvPr>
            <p:ph idx="1"/>
          </p:nvPr>
        </p:nvSpPr>
        <p:spPr/>
        <p:txBody>
          <a:bodyPr>
            <a:normAutofit fontScale="55000" lnSpcReduction="20000"/>
          </a:bodyPr>
          <a:lstStyle/>
          <a:p>
            <a:r>
              <a:rPr lang="en-US" b="1" dirty="0" smtClean="0">
                <a:latin typeface="New TIME ROMAN"/>
                <a:cs typeface="New Times Romans"/>
              </a:rPr>
              <a:t>CEFAPK</a:t>
            </a:r>
            <a:r>
              <a:rPr lang="en-US" dirty="0" smtClean="0">
                <a:latin typeface="New TIME ROMAN"/>
                <a:cs typeface="New Times Romans"/>
              </a:rPr>
              <a:t> comes with a comprehensive first aid kit that can serve over 500 individuals who are stricken from a non emergency perspective to severe injuries</a:t>
            </a:r>
          </a:p>
          <a:p>
            <a:r>
              <a:rPr lang="en-US" b="1" dirty="0" smtClean="0">
                <a:latin typeface="New TIME ROMAN"/>
                <a:cs typeface="New Times Romans"/>
              </a:rPr>
              <a:t>“Homeland </a:t>
            </a:r>
            <a:r>
              <a:rPr lang="en-US" b="1" dirty="0">
                <a:latin typeface="New TIME ROMAN"/>
                <a:cs typeface="New Times Romans"/>
              </a:rPr>
              <a:t>Security Faith Based Community” </a:t>
            </a:r>
            <a:r>
              <a:rPr lang="en-US" b="1" dirty="0" smtClean="0">
                <a:latin typeface="New TIME ROMAN"/>
                <a:cs typeface="New Times Romans"/>
              </a:rPr>
              <a:t>shelters kit</a:t>
            </a:r>
            <a:r>
              <a:rPr lang="en-US" b="1" dirty="0" smtClean="0">
                <a:latin typeface="New TIME ROMAN"/>
              </a:rPr>
              <a:t>: </a:t>
            </a:r>
            <a:r>
              <a:rPr lang="en-US" dirty="0" smtClean="0">
                <a:latin typeface="New TIME ROMAN"/>
                <a:cs typeface="New Times Romans"/>
              </a:rPr>
              <a:t>CEFAPK comes with sufficient amount of water to serve up to 500 people</a:t>
            </a:r>
          </a:p>
          <a:p>
            <a:r>
              <a:rPr lang="en-US" b="1" dirty="0" smtClean="0">
                <a:latin typeface="New TIME ROMAN"/>
                <a:cs typeface="New Times Romans"/>
              </a:rPr>
              <a:t>CEFAPK</a:t>
            </a:r>
            <a:r>
              <a:rPr lang="en-US" dirty="0" smtClean="0">
                <a:latin typeface="New TIME ROMAN"/>
                <a:cs typeface="New Times Romans"/>
              </a:rPr>
              <a:t> comes with food and other non perishables that can sustain a congregation of 500 people for 1 month</a:t>
            </a:r>
          </a:p>
          <a:p>
            <a:r>
              <a:rPr lang="en-US" b="1" dirty="0" smtClean="0">
                <a:latin typeface="New TIME ROMAN"/>
                <a:cs typeface="New Times Romans"/>
              </a:rPr>
              <a:t>CEFAPK</a:t>
            </a:r>
            <a:r>
              <a:rPr lang="en-US" dirty="0" smtClean="0">
                <a:latin typeface="New TIME ROMAN"/>
                <a:cs typeface="New Times Romans"/>
              </a:rPr>
              <a:t> comes with blankets and cots that can house up to 250-350 people per church for 1 month</a:t>
            </a:r>
          </a:p>
          <a:p>
            <a:r>
              <a:rPr lang="en-US" dirty="0" smtClean="0">
                <a:latin typeface="New TIME ROMAN"/>
              </a:rPr>
              <a:t>The host church would provide all of the other necessary services needed to sustain these individuals: music, worship, prayer and emergency information (information on those who are missing using electronic means </a:t>
            </a:r>
            <a:r>
              <a:rPr lang="en-US" dirty="0" err="1" smtClean="0">
                <a:latin typeface="New TIME ROMAN"/>
              </a:rPr>
              <a:t>facebook</a:t>
            </a:r>
            <a:r>
              <a:rPr lang="en-US" dirty="0" smtClean="0">
                <a:latin typeface="New TIME ROMAN"/>
              </a:rPr>
              <a:t>, twitter and </a:t>
            </a:r>
            <a:r>
              <a:rPr lang="en-US" dirty="0" err="1" smtClean="0">
                <a:latin typeface="New TIME ROMAN"/>
              </a:rPr>
              <a:t>instagram</a:t>
            </a:r>
            <a:r>
              <a:rPr lang="en-US" dirty="0" smtClean="0">
                <a:latin typeface="New TIME ROMAN"/>
              </a:rPr>
              <a:t>)</a:t>
            </a:r>
          </a:p>
          <a:p>
            <a:r>
              <a:rPr lang="en-US" dirty="0" smtClean="0">
                <a:latin typeface="New TIME ROMAN"/>
              </a:rPr>
              <a:t>The church administration will coordinate activities with Homeland Security such as the number of people in shelters, their names, their addresses, missing loved ones and their last known locations</a:t>
            </a:r>
          </a:p>
          <a:p>
            <a:r>
              <a:rPr lang="en-US" dirty="0" smtClean="0">
                <a:latin typeface="New TIME ROMAN"/>
              </a:rPr>
              <a:t>The church will setup an internet café in the church</a:t>
            </a:r>
            <a:endParaRPr lang="en-US" dirty="0">
              <a:latin typeface="New TIME ROMAN"/>
            </a:endParaRPr>
          </a:p>
        </p:txBody>
      </p:sp>
    </p:spTree>
    <p:extLst>
      <p:ext uri="{BB962C8B-B14F-4D97-AF65-F5344CB8AC3E}">
        <p14:creationId xmlns:p14="http://schemas.microsoft.com/office/powerpoint/2010/main" val="3927721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676400"/>
            <a:ext cx="8229600" cy="3687763"/>
          </a:xfrm>
        </p:spPr>
        <p:txBody>
          <a:bodyPr>
            <a:normAutofit fontScale="77500" lnSpcReduction="20000"/>
          </a:bodyPr>
          <a:lstStyle/>
          <a:p>
            <a:pPr marL="0" marR="0" indent="0" algn="ctr">
              <a:lnSpc>
                <a:spcPct val="115000"/>
              </a:lnSpc>
              <a:spcBef>
                <a:spcPts val="0"/>
              </a:spcBef>
              <a:spcAft>
                <a:spcPts val="1000"/>
              </a:spcAft>
              <a:buNone/>
            </a:pPr>
            <a:r>
              <a:rPr lang="en-US" b="1" dirty="0">
                <a:latin typeface="New TIME ROMAN"/>
                <a:ea typeface="Calibri"/>
                <a:cs typeface="New TIME ROMAN"/>
              </a:rPr>
              <a:t>NBCI WILL </a:t>
            </a:r>
            <a:r>
              <a:rPr lang="en-US" b="1" dirty="0" smtClean="0">
                <a:latin typeface="New TIME ROMAN"/>
                <a:ea typeface="Calibri"/>
                <a:cs typeface="New TIME ROMAN"/>
              </a:rPr>
              <a:t>DEVELOP A $</a:t>
            </a:r>
            <a:r>
              <a:rPr lang="en-US" b="1" dirty="0">
                <a:latin typeface="New TIME ROMAN"/>
                <a:ea typeface="Calibri"/>
                <a:cs typeface="New TIME ROMAN"/>
              </a:rPr>
              <a:t>25 MILLION </a:t>
            </a:r>
            <a:r>
              <a:rPr lang="en-US" b="1" dirty="0" smtClean="0">
                <a:latin typeface="New TIME ROMAN"/>
                <a:ea typeface="Calibri"/>
                <a:cs typeface="New TIME ROMAN"/>
              </a:rPr>
              <a:t>COMPREHENSIVE </a:t>
            </a:r>
            <a:r>
              <a:rPr lang="en-US" b="1" dirty="0">
                <a:latin typeface="New TIME ROMAN"/>
                <a:ea typeface="Calibri"/>
                <a:cs typeface="New TIME ROMAN"/>
              </a:rPr>
              <a:t>PROPOSAL TO </a:t>
            </a:r>
            <a:endParaRPr lang="en-US" sz="1400" dirty="0">
              <a:latin typeface="New TIME ROMAN"/>
              <a:ea typeface="Calibri"/>
              <a:cs typeface="New TIME ROMAN"/>
            </a:endParaRPr>
          </a:p>
          <a:p>
            <a:pPr marL="0" marR="0" indent="0" algn="ctr">
              <a:lnSpc>
                <a:spcPct val="115000"/>
              </a:lnSpc>
              <a:spcBef>
                <a:spcPts val="0"/>
              </a:spcBef>
              <a:spcAft>
                <a:spcPts val="1000"/>
              </a:spcAft>
              <a:buNone/>
            </a:pPr>
            <a:r>
              <a:rPr lang="en-US" b="1" dirty="0">
                <a:latin typeface="New TIME ROMAN"/>
                <a:ea typeface="Calibri"/>
                <a:cs typeface="New TIME ROMAN"/>
              </a:rPr>
              <a:t>HOMELAND SECURITY TO HELP SMALL CHURCHES </a:t>
            </a:r>
            <a:r>
              <a:rPr lang="en-US" b="1" dirty="0" smtClean="0">
                <a:latin typeface="New TIME ROMAN"/>
                <a:ea typeface="Calibri"/>
                <a:cs typeface="New TIME ROMAN"/>
              </a:rPr>
              <a:t>OFFSET THE COST OF THIS PROGRAM</a:t>
            </a:r>
          </a:p>
          <a:p>
            <a:pPr marL="0" marR="0" indent="0" algn="ctr">
              <a:lnSpc>
                <a:spcPct val="115000"/>
              </a:lnSpc>
              <a:spcBef>
                <a:spcPts val="0"/>
              </a:spcBef>
              <a:spcAft>
                <a:spcPts val="1000"/>
              </a:spcAft>
              <a:buNone/>
            </a:pPr>
            <a:r>
              <a:rPr lang="en-US" b="1" dirty="0" smtClean="0">
                <a:latin typeface="New TIME ROMAN"/>
                <a:ea typeface="Calibri"/>
                <a:cs typeface="New TIME ROMAN"/>
              </a:rPr>
              <a:t>TO</a:t>
            </a:r>
            <a:endParaRPr lang="en-US" b="1" dirty="0">
              <a:latin typeface="New TIME ROMAN"/>
              <a:ea typeface="Calibri"/>
              <a:cs typeface="New TIME ROMAN"/>
            </a:endParaRPr>
          </a:p>
          <a:p>
            <a:pPr marL="0" marR="0" indent="0" algn="ctr">
              <a:lnSpc>
                <a:spcPct val="115000"/>
              </a:lnSpc>
              <a:spcBef>
                <a:spcPts val="0"/>
              </a:spcBef>
              <a:spcAft>
                <a:spcPts val="1000"/>
              </a:spcAft>
              <a:buNone/>
            </a:pPr>
            <a:r>
              <a:rPr lang="en-US" b="1" dirty="0">
                <a:latin typeface="New TIME ROMAN"/>
                <a:ea typeface="Calibri"/>
                <a:cs typeface="New TIME ROMAN"/>
              </a:rPr>
              <a:t>OBTAIN LIFE SAVING </a:t>
            </a:r>
            <a:r>
              <a:rPr lang="en-US" b="1" dirty="0" smtClean="0">
                <a:latin typeface="New TIME ROMAN"/>
                <a:ea typeface="Calibri"/>
                <a:cs typeface="New TIME ROMAN"/>
              </a:rPr>
              <a:t>EQUIPMENT </a:t>
            </a:r>
            <a:endParaRPr lang="en-US" sz="1400" dirty="0">
              <a:latin typeface="New TIME ROMAN"/>
              <a:ea typeface="Calibri"/>
              <a:cs typeface="New TIME ROMAN"/>
            </a:endParaRPr>
          </a:p>
          <a:p>
            <a:pPr marL="0" marR="0" indent="0" algn="ctr">
              <a:lnSpc>
                <a:spcPct val="115000"/>
              </a:lnSpc>
              <a:spcBef>
                <a:spcPts val="0"/>
              </a:spcBef>
              <a:spcAft>
                <a:spcPts val="1000"/>
              </a:spcAft>
              <a:buNone/>
            </a:pPr>
            <a:r>
              <a:rPr lang="en-US" b="1" dirty="0">
                <a:ea typeface="Calibri"/>
                <a:cs typeface="Arial"/>
              </a:rPr>
              <a:t> </a:t>
            </a:r>
            <a:endParaRPr lang="en-US" dirty="0"/>
          </a:p>
        </p:txBody>
      </p:sp>
    </p:spTree>
    <p:extLst>
      <p:ext uri="{BB962C8B-B14F-4D97-AF65-F5344CB8AC3E}">
        <p14:creationId xmlns:p14="http://schemas.microsoft.com/office/powerpoint/2010/main" val="64732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57200" y="678470"/>
            <a:ext cx="4038600" cy="5226423"/>
          </a:xfrm>
        </p:spPr>
      </p:pic>
      <p:pic>
        <p:nvPicPr>
          <p:cNvPr id="9" name="Content Placeholder 8"/>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48200" y="678470"/>
            <a:ext cx="4038600" cy="5226423"/>
          </a:xfrm>
        </p:spPr>
      </p:pic>
    </p:spTree>
    <p:extLst>
      <p:ext uri="{BB962C8B-B14F-4D97-AF65-F5344CB8AC3E}">
        <p14:creationId xmlns:p14="http://schemas.microsoft.com/office/powerpoint/2010/main" val="862329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i="1" dirty="0">
                <a:latin typeface="New times roman"/>
                <a:ea typeface="Calibri"/>
                <a:cs typeface="New times roman"/>
              </a:rPr>
              <a:t>PROTECTING AFRICAN AMERICAN CHURCHES </a:t>
            </a:r>
            <a:r>
              <a:rPr lang="en-US" sz="2800" b="1" i="1" dirty="0" smtClean="0">
                <a:latin typeface="New times roman"/>
                <a:ea typeface="Calibri"/>
                <a:cs typeface="New times roman"/>
              </a:rPr>
              <a:t>FROM DISTASTERS AND OTHER EXTREMIST </a:t>
            </a:r>
            <a:endParaRPr lang="en-US" sz="2800" i="1" dirty="0">
              <a:latin typeface="New times roman"/>
              <a:cs typeface="New times roman"/>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New times roman"/>
                <a:cs typeface="New times roman"/>
              </a:rPr>
              <a:t>NBCI is gearing up to offer to faith-based communities the necessary tools and equipment to protect themselves</a:t>
            </a:r>
          </a:p>
          <a:p>
            <a:r>
              <a:rPr lang="en-US" dirty="0" smtClean="0">
                <a:latin typeface="New times roman"/>
                <a:cs typeface="New times roman"/>
              </a:rPr>
              <a:t>NBCI and all faith-based communities are responding to the extreme violent culture that has targeted faith-based communities</a:t>
            </a:r>
          </a:p>
          <a:p>
            <a:r>
              <a:rPr lang="en-US" dirty="0" smtClean="0">
                <a:latin typeface="New times roman"/>
                <a:cs typeface="New times roman"/>
              </a:rPr>
              <a:t>NBCI believes that the church must be ready to deal with: violent extremists, domestic violence, natural disasters and in the case of a national emergency</a:t>
            </a:r>
          </a:p>
        </p:txBody>
      </p:sp>
    </p:spTree>
    <p:extLst>
      <p:ext uri="{BB962C8B-B14F-4D97-AF65-F5344CB8AC3E}">
        <p14:creationId xmlns:p14="http://schemas.microsoft.com/office/powerpoint/2010/main" val="901003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latin typeface="New times roman"/>
                <a:cs typeface="New times roman"/>
              </a:rPr>
              <a:t>NBCI NATIONAL COLOR CODED ALERT SYSTEM</a:t>
            </a:r>
            <a:endParaRPr lang="en-US" sz="2800" b="1" i="1" dirty="0">
              <a:latin typeface="New times roman"/>
              <a:cs typeface="New times roman"/>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New times roman"/>
                <a:cs typeface="New times roman"/>
              </a:rPr>
              <a:t>We have developed an emergency coded color system and a church first-aid emergency program to alert the church of immediate dangers</a:t>
            </a:r>
          </a:p>
          <a:p>
            <a:r>
              <a:rPr lang="en-US" b="1" i="1" dirty="0" smtClean="0">
                <a:latin typeface="New times roman"/>
                <a:cs typeface="New times roman"/>
              </a:rPr>
              <a:t>This </a:t>
            </a:r>
            <a:r>
              <a:rPr lang="en-US" b="1" i="1" dirty="0">
                <a:latin typeface="New times roman"/>
                <a:cs typeface="New times roman"/>
              </a:rPr>
              <a:t>is in conjunction with NBCI </a:t>
            </a:r>
            <a:r>
              <a:rPr lang="en-US" b="1" i="1" dirty="0" smtClean="0">
                <a:latin typeface="New times roman"/>
                <a:cs typeface="New times roman"/>
              </a:rPr>
              <a:t>Color Coded </a:t>
            </a:r>
            <a:r>
              <a:rPr lang="en-US" b="1" i="1" dirty="0">
                <a:latin typeface="New times roman"/>
                <a:cs typeface="New times roman"/>
              </a:rPr>
              <a:t>Alert System</a:t>
            </a:r>
          </a:p>
          <a:p>
            <a:r>
              <a:rPr lang="en-US" dirty="0">
                <a:latin typeface="New times roman"/>
                <a:cs typeface="New times roman"/>
              </a:rPr>
              <a:t>We have developed this system to alert churches and </a:t>
            </a:r>
            <a:r>
              <a:rPr lang="en-US" dirty="0" smtClean="0">
                <a:latin typeface="New times roman"/>
                <a:cs typeface="New times roman"/>
              </a:rPr>
              <a:t>faith-based </a:t>
            </a:r>
            <a:r>
              <a:rPr lang="en-US" dirty="0">
                <a:latin typeface="New times roman"/>
                <a:cs typeface="New times roman"/>
              </a:rPr>
              <a:t>communities of the danger to the church and its members so they can protect themselves and work with law enforcement</a:t>
            </a:r>
          </a:p>
          <a:p>
            <a:endParaRPr lang="en-US" dirty="0"/>
          </a:p>
        </p:txBody>
      </p:sp>
    </p:spTree>
    <p:extLst>
      <p:ext uri="{BB962C8B-B14F-4D97-AF65-F5344CB8AC3E}">
        <p14:creationId xmlns:p14="http://schemas.microsoft.com/office/powerpoint/2010/main" val="2421498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100" b="1" i="1" dirty="0">
                <a:latin typeface="New times roman"/>
                <a:cs typeface="New times roman"/>
              </a:rPr>
              <a:t/>
            </a:r>
            <a:br>
              <a:rPr lang="en-US" sz="3100" b="1" i="1" dirty="0">
                <a:latin typeface="New times roman"/>
                <a:cs typeface="New times roman"/>
              </a:rPr>
            </a:br>
            <a:r>
              <a:rPr lang="en-US" sz="3100" b="1" i="1" dirty="0" smtClean="0">
                <a:latin typeface="New times roman"/>
                <a:cs typeface="New times roman"/>
              </a:rPr>
              <a:t>The National Black Church Initiative Church Alert Color Coded System</a:t>
            </a:r>
            <a:r>
              <a:rPr lang="en-US" sz="3100" b="1" i="1" dirty="0">
                <a:latin typeface="New times roman"/>
                <a:cs typeface="New times roman"/>
              </a:rPr>
              <a:t/>
            </a:r>
            <a:br>
              <a:rPr lang="en-US" sz="3100" b="1" i="1" dirty="0">
                <a:latin typeface="New times roman"/>
                <a:cs typeface="New times roman"/>
              </a:rPr>
            </a:br>
            <a:r>
              <a:rPr lang="en-US" dirty="0"/>
              <a:t/>
            </a:r>
            <a:br>
              <a:rPr lang="en-US" dirty="0"/>
            </a:b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3400" y="2590800"/>
            <a:ext cx="8229601" cy="2057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065683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spcAft>
                <a:spcPts val="1000"/>
              </a:spcAft>
            </a:pPr>
            <a:r>
              <a:rPr lang="en-US" sz="2800" b="1" i="1" dirty="0">
                <a:latin typeface="New times roman"/>
                <a:ea typeface="Calibri"/>
                <a:cs typeface="New times roman"/>
              </a:rPr>
              <a:t>NBCI MISSION STATEMENT</a:t>
            </a:r>
            <a:br>
              <a:rPr lang="en-US" sz="2800" b="1" i="1" dirty="0">
                <a:latin typeface="New times roman"/>
                <a:ea typeface="Calibri"/>
                <a:cs typeface="New times roman"/>
              </a:rPr>
            </a:br>
            <a:endParaRPr lang="en-US" sz="2800" b="1" i="1" dirty="0">
              <a:latin typeface="New times roman"/>
              <a:cs typeface="New times roman"/>
            </a:endParaRPr>
          </a:p>
        </p:txBody>
      </p:sp>
      <p:sp>
        <p:nvSpPr>
          <p:cNvPr id="3" name="Content Placeholder 2"/>
          <p:cNvSpPr>
            <a:spLocks noGrp="1"/>
          </p:cNvSpPr>
          <p:nvPr>
            <p:ph idx="1"/>
          </p:nvPr>
        </p:nvSpPr>
        <p:spPr>
          <a:xfrm>
            <a:off x="457200" y="1371600"/>
            <a:ext cx="8229600" cy="4525963"/>
          </a:xfrm>
        </p:spPr>
        <p:txBody>
          <a:bodyPr>
            <a:normAutofit fontScale="77500" lnSpcReduction="20000"/>
          </a:bodyPr>
          <a:lstStyle/>
          <a:p>
            <a:r>
              <a:rPr lang="en-US" dirty="0">
                <a:latin typeface="New times roman"/>
                <a:cs typeface="New times roman"/>
              </a:rPr>
              <a:t>The National Black Church Initiative (NBCI), a faith-based coalition of 34,000 along with additional 116,000 black churches comprised of 15 denominations and </a:t>
            </a:r>
            <a:r>
              <a:rPr lang="en-US" dirty="0" smtClean="0">
                <a:latin typeface="New times roman"/>
                <a:cs typeface="New times roman"/>
              </a:rPr>
              <a:t>26 </a:t>
            </a:r>
            <a:r>
              <a:rPr lang="en-US" dirty="0">
                <a:latin typeface="New times roman"/>
                <a:cs typeface="New times roman"/>
              </a:rPr>
              <a:t>million African </a:t>
            </a:r>
            <a:r>
              <a:rPr lang="en-US" dirty="0" smtClean="0">
                <a:latin typeface="New times roman"/>
                <a:cs typeface="New times roman"/>
              </a:rPr>
              <a:t>American Christians </a:t>
            </a:r>
            <a:r>
              <a:rPr lang="en-US" dirty="0">
                <a:latin typeface="New times roman"/>
                <a:cs typeface="New times roman"/>
              </a:rPr>
              <a:t>have raised the alert level to purple. This is the highest alert level that has been designed by the National Black Church Initiative to alert its churches, members and others </a:t>
            </a:r>
            <a:r>
              <a:rPr lang="en-US" dirty="0" smtClean="0">
                <a:latin typeface="New times roman"/>
                <a:cs typeface="New times roman"/>
              </a:rPr>
              <a:t>that another </a:t>
            </a:r>
            <a:r>
              <a:rPr lang="en-US" dirty="0">
                <a:latin typeface="New times roman"/>
                <a:cs typeface="New times roman"/>
              </a:rPr>
              <a:t>imminent </a:t>
            </a:r>
            <a:r>
              <a:rPr lang="en-US" dirty="0" smtClean="0">
                <a:latin typeface="New times roman"/>
                <a:cs typeface="New times roman"/>
              </a:rPr>
              <a:t>attack </a:t>
            </a:r>
            <a:r>
              <a:rPr lang="en-US" dirty="0">
                <a:latin typeface="New times roman"/>
                <a:cs typeface="New times roman"/>
              </a:rPr>
              <a:t>on the church is possible. NBCI will keep the alert level raised to purple for the next 30 days and gradually lower the alert level depending on terrorist activities around the world. We continue to </a:t>
            </a:r>
            <a:r>
              <a:rPr lang="en-US" dirty="0" smtClean="0">
                <a:latin typeface="New times roman"/>
                <a:cs typeface="New times roman"/>
              </a:rPr>
              <a:t>partner with </a:t>
            </a:r>
            <a:r>
              <a:rPr lang="en-US" dirty="0">
                <a:latin typeface="New times roman"/>
                <a:cs typeface="New times roman"/>
              </a:rPr>
              <a:t>law enforcement around the country.</a:t>
            </a:r>
          </a:p>
        </p:txBody>
      </p:sp>
    </p:spTree>
    <p:extLst>
      <p:ext uri="{BB962C8B-B14F-4D97-AF65-F5344CB8AC3E}">
        <p14:creationId xmlns:p14="http://schemas.microsoft.com/office/powerpoint/2010/main" val="348624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latin typeface="New times roman"/>
                <a:cs typeface="New times roman"/>
              </a:rPr>
              <a:t>THE CHURCH EMERGENCY FIRST AID PROGRAM AND KIT (</a:t>
            </a:r>
            <a:r>
              <a:rPr lang="en-US" sz="2800" b="1" i="1" dirty="0">
                <a:latin typeface="New times roman"/>
                <a:cs typeface="New times roman"/>
              </a:rPr>
              <a:t>CEFAPK</a:t>
            </a:r>
            <a:r>
              <a:rPr lang="en-US" sz="2800" b="1" i="1" dirty="0" smtClean="0">
                <a:latin typeface="New times roman"/>
                <a:cs typeface="New times roman"/>
              </a:rPr>
              <a:t>)</a:t>
            </a:r>
            <a:endParaRPr lang="en-US" sz="2800" b="1" i="1" dirty="0">
              <a:latin typeface="New times roman"/>
              <a:cs typeface="New times roman"/>
            </a:endParaRPr>
          </a:p>
        </p:txBody>
      </p:sp>
      <p:sp>
        <p:nvSpPr>
          <p:cNvPr id="3" name="Content Placeholder 2"/>
          <p:cNvSpPr>
            <a:spLocks noGrp="1"/>
          </p:cNvSpPr>
          <p:nvPr>
            <p:ph idx="1"/>
          </p:nvPr>
        </p:nvSpPr>
        <p:spPr>
          <a:xfrm>
            <a:off x="457200" y="1417637"/>
            <a:ext cx="8229600" cy="4525963"/>
          </a:xfrm>
        </p:spPr>
        <p:txBody>
          <a:bodyPr>
            <a:noAutofit/>
          </a:bodyPr>
          <a:lstStyle/>
          <a:p>
            <a:r>
              <a:rPr lang="en-US" sz="2400" dirty="0" smtClean="0">
                <a:latin typeface="New times roman"/>
                <a:cs typeface="New times roman"/>
              </a:rPr>
              <a:t>The </a:t>
            </a:r>
            <a:r>
              <a:rPr lang="en-US" sz="2400" b="1" dirty="0">
                <a:latin typeface="New times roman"/>
                <a:cs typeface="New times roman"/>
              </a:rPr>
              <a:t>CEFAPK</a:t>
            </a:r>
            <a:r>
              <a:rPr lang="en-US" sz="2400" dirty="0" smtClean="0">
                <a:latin typeface="New times roman"/>
                <a:cs typeface="New times roman"/>
              </a:rPr>
              <a:t> is a systematic preventive approach to protecting lives in faith-based communities</a:t>
            </a:r>
          </a:p>
          <a:p>
            <a:r>
              <a:rPr lang="en-US" sz="2400" b="1" dirty="0">
                <a:latin typeface="New times roman"/>
                <a:cs typeface="New times roman"/>
              </a:rPr>
              <a:t>CEFAPK</a:t>
            </a:r>
            <a:r>
              <a:rPr lang="en-US" sz="2400" dirty="0" smtClean="0">
                <a:latin typeface="New times roman"/>
                <a:cs typeface="New times roman"/>
              </a:rPr>
              <a:t> is a comprehensive program that consists of but not limited to, assessment of church needs, health emergency education and training and for every church must have its owns super first-aid kit</a:t>
            </a:r>
          </a:p>
          <a:p>
            <a:r>
              <a:rPr lang="en-US" sz="2400" b="1" dirty="0">
                <a:latin typeface="New times roman"/>
                <a:cs typeface="New times roman"/>
              </a:rPr>
              <a:t>CEFAPK</a:t>
            </a:r>
            <a:r>
              <a:rPr lang="en-US" sz="2400" dirty="0" smtClean="0">
                <a:latin typeface="New times roman"/>
                <a:cs typeface="New times roman"/>
              </a:rPr>
              <a:t> consists of 3 factors:</a:t>
            </a:r>
          </a:p>
          <a:p>
            <a:pPr lvl="1"/>
            <a:r>
              <a:rPr lang="en-US" sz="2400" dirty="0" smtClean="0">
                <a:latin typeface="New times roman"/>
                <a:cs typeface="New times roman"/>
              </a:rPr>
              <a:t>A comprehensive assessment on congressional need</a:t>
            </a:r>
          </a:p>
          <a:p>
            <a:pPr lvl="1"/>
            <a:r>
              <a:rPr lang="en-US" sz="2400" dirty="0" smtClean="0">
                <a:latin typeface="New times roman"/>
                <a:cs typeface="New times roman"/>
              </a:rPr>
              <a:t>A comprehensive training and retraining program</a:t>
            </a:r>
          </a:p>
          <a:p>
            <a:pPr lvl="1"/>
            <a:r>
              <a:rPr lang="en-US" sz="2400" dirty="0" smtClean="0">
                <a:latin typeface="New times roman"/>
                <a:cs typeface="New times roman"/>
              </a:rPr>
              <a:t>A super first-aid kit that is able to serve over 200 people at one time</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400" y="5486400"/>
            <a:ext cx="1143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4992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latin typeface="New times roman"/>
                <a:cs typeface="New times roman"/>
              </a:rPr>
              <a:t>ELEMENTS OF CFAEPK ASSESSMENT PROGRAM</a:t>
            </a:r>
            <a:endParaRPr lang="en-US" sz="2800" b="1" i="1" dirty="0">
              <a:latin typeface="New times roman"/>
              <a:cs typeface="New times roman"/>
            </a:endParaRPr>
          </a:p>
        </p:txBody>
      </p:sp>
      <p:sp>
        <p:nvSpPr>
          <p:cNvPr id="3" name="Content Placeholder 2"/>
          <p:cNvSpPr>
            <a:spLocks noGrp="1"/>
          </p:cNvSpPr>
          <p:nvPr>
            <p:ph idx="1"/>
          </p:nvPr>
        </p:nvSpPr>
        <p:spPr>
          <a:xfrm>
            <a:off x="457200" y="1447800"/>
            <a:ext cx="8229600" cy="4525963"/>
          </a:xfrm>
        </p:spPr>
        <p:txBody>
          <a:bodyPr>
            <a:normAutofit fontScale="85000" lnSpcReduction="20000"/>
          </a:bodyPr>
          <a:lstStyle/>
          <a:p>
            <a:r>
              <a:rPr lang="en-US" dirty="0" smtClean="0">
                <a:latin typeface="New times roman"/>
                <a:cs typeface="New times roman"/>
              </a:rPr>
              <a:t>NBCI and its health professionals will provide each faith-based community with a comprehensive assessment of their emergency first-aid need</a:t>
            </a:r>
          </a:p>
          <a:p>
            <a:r>
              <a:rPr lang="en-US" dirty="0" smtClean="0">
                <a:latin typeface="New times roman"/>
                <a:cs typeface="New times roman"/>
              </a:rPr>
              <a:t>NBCI will create the </a:t>
            </a:r>
            <a:r>
              <a:rPr lang="en-US" b="1" dirty="0" smtClean="0">
                <a:latin typeface="New times roman"/>
                <a:cs typeface="New times roman"/>
              </a:rPr>
              <a:t>Church </a:t>
            </a:r>
            <a:r>
              <a:rPr lang="en-US" b="1" dirty="0">
                <a:latin typeface="New times roman"/>
                <a:cs typeface="New times roman"/>
              </a:rPr>
              <a:t>C</a:t>
            </a:r>
            <a:r>
              <a:rPr lang="en-US" b="1" dirty="0" smtClean="0">
                <a:latin typeface="New times roman"/>
                <a:cs typeface="New times roman"/>
              </a:rPr>
              <a:t>risis Committee(CCC) </a:t>
            </a:r>
            <a:r>
              <a:rPr lang="en-US" dirty="0" smtClean="0">
                <a:latin typeface="New times roman"/>
                <a:cs typeface="New times roman"/>
              </a:rPr>
              <a:t>and they will serve as the point of contact for the church first-aid program</a:t>
            </a:r>
          </a:p>
          <a:p>
            <a:r>
              <a:rPr lang="en-US" dirty="0" smtClean="0">
                <a:latin typeface="New times roman"/>
                <a:cs typeface="New times roman"/>
              </a:rPr>
              <a:t>NBCI will conduct a comprehensive training program on emergency first-aid strategies and techniques for 50 to 150 church members to form the </a:t>
            </a:r>
            <a:r>
              <a:rPr lang="en-US" b="1" dirty="0" smtClean="0">
                <a:latin typeface="New times roman"/>
                <a:cs typeface="New times roman"/>
              </a:rPr>
              <a:t>Church </a:t>
            </a:r>
            <a:r>
              <a:rPr lang="en-US" b="1" dirty="0">
                <a:latin typeface="New times roman"/>
                <a:cs typeface="New times roman"/>
              </a:rPr>
              <a:t>A</a:t>
            </a:r>
            <a:r>
              <a:rPr lang="en-US" b="1" dirty="0" smtClean="0">
                <a:latin typeface="New times roman"/>
                <a:cs typeface="New times roman"/>
              </a:rPr>
              <a:t>ction </a:t>
            </a:r>
            <a:r>
              <a:rPr lang="en-US" b="1" dirty="0">
                <a:latin typeface="New times roman"/>
                <a:cs typeface="New times roman"/>
              </a:rPr>
              <a:t>C</a:t>
            </a:r>
            <a:r>
              <a:rPr lang="en-US" b="1" dirty="0" smtClean="0">
                <a:latin typeface="New times roman"/>
                <a:cs typeface="New times roman"/>
              </a:rPr>
              <a:t>risis Core (CACC)</a:t>
            </a:r>
            <a:r>
              <a:rPr lang="en-US" dirty="0" smtClean="0">
                <a:latin typeface="New times roman"/>
                <a:cs typeface="New times roman"/>
              </a:rPr>
              <a:t>. The course will be comprehensive and certified. Certificates will be provided upon completion.</a:t>
            </a:r>
            <a:endParaRPr lang="en-US" b="1" dirty="0">
              <a:latin typeface="New times roman"/>
              <a:cs typeface="New times roman"/>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9225" y="5486400"/>
            <a:ext cx="11461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1577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1504</Words>
  <Application>Microsoft Office PowerPoint</Application>
  <PresentationFormat>On-screen Show (4:3)</PresentationFormat>
  <Paragraphs>165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Protecting the Church</vt:lpstr>
      <vt:lpstr>PowerPoint Presentation</vt:lpstr>
      <vt:lpstr>PROTECTING AFRICAN AMERICAN CHURCHES FROM DISTASTERS AND OTHER EXTREMIST </vt:lpstr>
      <vt:lpstr>NBCI NATIONAL COLOR CODED ALERT SYSTEM</vt:lpstr>
      <vt:lpstr>  The National Black Church Initiative Church Alert Color Coded System  </vt:lpstr>
      <vt:lpstr>NBCI MISSION STATEMENT </vt:lpstr>
      <vt:lpstr>THE CHURCH EMERGENCY FIRST AID PROGRAM AND KIT (CEFAPK)</vt:lpstr>
      <vt:lpstr>ELEMENTS OF CFAEPK ASSESSMENT PROGRAM</vt:lpstr>
      <vt:lpstr> NBCI TRAINING AND PROTOCOLS FOR  FAITH-BASED COMMUNITIES </vt:lpstr>
      <vt:lpstr>CONGREGANTS’ FIRST-AID RESPONDERS</vt:lpstr>
      <vt:lpstr>PowerPoint Presentation</vt:lpstr>
      <vt:lpstr>ELEMENTS OF THE SUPER FIRST-AID KIT</vt:lpstr>
      <vt:lpstr>NBCI FIRST-AID PROGRAM OBJECTIVES </vt:lpstr>
      <vt:lpstr> CONTINUOUS PROGRAM OBJECTIVES </vt:lpstr>
      <vt:lpstr> THREE METHODS OF MARKETING TO THE FAITH COMMUNITY </vt:lpstr>
      <vt:lpstr>PowerPoint Presentation</vt:lpstr>
      <vt:lpstr>PRICING</vt:lpstr>
      <vt:lpstr>Homeland Security Implications</vt:lpstr>
      <vt:lpstr>Homeland Security Implications II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PRESS</dc:creator>
  <cp:lastModifiedBy>CRYSTAL PRESS</cp:lastModifiedBy>
  <cp:revision>36</cp:revision>
  <cp:lastPrinted>2019-11-20T20:41:15Z</cp:lastPrinted>
  <dcterms:created xsi:type="dcterms:W3CDTF">2019-06-11T15:03:40Z</dcterms:created>
  <dcterms:modified xsi:type="dcterms:W3CDTF">2019-11-20T20:43:41Z</dcterms:modified>
</cp:coreProperties>
</file>